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
  </p:notesMasterIdLst>
  <p:handoutMasterIdLst>
    <p:handoutMasterId r:id="rId4"/>
  </p:handoutMasterIdLst>
  <p:sldIdLst>
    <p:sldId id="258"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9213"/>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2388" y="84"/>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7E46CF-695D-7B76-1BDE-60DC2158CAC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94A727C-C654-9052-889E-033EC1C637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5A2103-F4AB-4F1E-B805-070CD2046FB1}" type="datetimeFigureOut">
              <a:rPr lang="en-US" smtClean="0"/>
              <a:t>6/21/2022</a:t>
            </a:fld>
            <a:endParaRPr lang="en-US"/>
          </a:p>
        </p:txBody>
      </p:sp>
      <p:sp>
        <p:nvSpPr>
          <p:cNvPr id="4" name="Footer Placeholder 3">
            <a:extLst>
              <a:ext uri="{FF2B5EF4-FFF2-40B4-BE49-F238E27FC236}">
                <a16:creationId xmlns:a16="http://schemas.microsoft.com/office/drawing/2014/main" id="{6202911C-1E5E-F839-B40F-22E7DE141E2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CCEB4D8-96A6-91F3-83D8-F16ED7B88A7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EC9F0D-816E-47BD-9CB4-707BD52FA655}" type="slidenum">
              <a:rPr lang="en-US" smtClean="0"/>
              <a:t>‹#›</a:t>
            </a:fld>
            <a:endParaRPr lang="en-US"/>
          </a:p>
        </p:txBody>
      </p:sp>
    </p:spTree>
    <p:extLst>
      <p:ext uri="{BB962C8B-B14F-4D97-AF65-F5344CB8AC3E}">
        <p14:creationId xmlns:p14="http://schemas.microsoft.com/office/powerpoint/2010/main" val="538144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1EFBD-D207-4791-8DEE-93A86CA32C07}" type="datetimeFigureOut">
              <a:rPr lang="en-US" smtClean="0"/>
              <a:t>6/21/2022</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C4BFE3-8268-404F-8484-FE55C83468F3}" type="slidenum">
              <a:rPr lang="en-US" smtClean="0"/>
              <a:t>‹#›</a:t>
            </a:fld>
            <a:endParaRPr lang="en-US"/>
          </a:p>
        </p:txBody>
      </p:sp>
    </p:spTree>
    <p:extLst>
      <p:ext uri="{BB962C8B-B14F-4D97-AF65-F5344CB8AC3E}">
        <p14:creationId xmlns:p14="http://schemas.microsoft.com/office/powerpoint/2010/main" val="2285773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EFC049-A8CE-4CB8-B332-50E35363ED21}" type="datetime1">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C144B8-69BD-45CC-8806-80F5F06089CD}" type="slidenum">
              <a:rPr lang="en-US" smtClean="0"/>
              <a:pPr/>
              <a:t>‹#›</a:t>
            </a:fld>
            <a:endParaRPr lang="en-US" dirty="0"/>
          </a:p>
        </p:txBody>
      </p:sp>
    </p:spTree>
    <p:extLst>
      <p:ext uri="{BB962C8B-B14F-4D97-AF65-F5344CB8AC3E}">
        <p14:creationId xmlns:p14="http://schemas.microsoft.com/office/powerpoint/2010/main" val="2139115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A95E9-CABB-48D8-A91F-C5D7F01F812A}" type="datetime1">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144B8-69BD-45CC-8806-80F5F06089CD}" type="slidenum">
              <a:rPr lang="en-US" smtClean="0"/>
              <a:pPr/>
              <a:t>‹#›</a:t>
            </a:fld>
            <a:endParaRPr lang="en-US"/>
          </a:p>
        </p:txBody>
      </p:sp>
    </p:spTree>
    <p:extLst>
      <p:ext uri="{BB962C8B-B14F-4D97-AF65-F5344CB8AC3E}">
        <p14:creationId xmlns:p14="http://schemas.microsoft.com/office/powerpoint/2010/main" val="1334353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9AB441-5C6D-415D-9D26-15C331327ED5}" type="datetime1">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144B8-69BD-45CC-8806-80F5F06089CD}" type="slidenum">
              <a:rPr lang="en-US" smtClean="0"/>
              <a:pPr/>
              <a:t>‹#›</a:t>
            </a:fld>
            <a:endParaRPr lang="en-US"/>
          </a:p>
        </p:txBody>
      </p:sp>
    </p:spTree>
    <p:extLst>
      <p:ext uri="{BB962C8B-B14F-4D97-AF65-F5344CB8AC3E}">
        <p14:creationId xmlns:p14="http://schemas.microsoft.com/office/powerpoint/2010/main" val="3426650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0CFA01-5A80-4A87-BC54-80957052D23C}" type="datetime1">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144B8-69BD-45CC-8806-80F5F06089CD}" type="slidenum">
              <a:rPr lang="en-US" smtClean="0"/>
              <a:pPr/>
              <a:t>‹#›</a:t>
            </a:fld>
            <a:endParaRPr lang="en-US"/>
          </a:p>
        </p:txBody>
      </p:sp>
    </p:spTree>
    <p:extLst>
      <p:ext uri="{BB962C8B-B14F-4D97-AF65-F5344CB8AC3E}">
        <p14:creationId xmlns:p14="http://schemas.microsoft.com/office/powerpoint/2010/main" val="818014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B2F35B-5366-43A5-94C6-B633912099CF}" type="datetime1">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144B8-69BD-45CC-8806-80F5F06089CD}" type="slidenum">
              <a:rPr lang="en-US" smtClean="0"/>
              <a:pPr/>
              <a:t>‹#›</a:t>
            </a:fld>
            <a:endParaRPr lang="en-US"/>
          </a:p>
        </p:txBody>
      </p:sp>
    </p:spTree>
    <p:extLst>
      <p:ext uri="{BB962C8B-B14F-4D97-AF65-F5344CB8AC3E}">
        <p14:creationId xmlns:p14="http://schemas.microsoft.com/office/powerpoint/2010/main" val="2920907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B6EB45-98E0-4CF8-8B75-B370DDB7F2F0}" type="datetime1">
              <a:rPr lang="en-US" smtClean="0"/>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72C144B8-69BD-45CC-8806-80F5F06089CD}" type="slidenum">
              <a:rPr lang="en-US" smtClean="0"/>
              <a:pPr algn="l"/>
              <a:t>‹#›</a:t>
            </a:fld>
            <a:endParaRPr lang="en-US" dirty="0"/>
          </a:p>
        </p:txBody>
      </p:sp>
    </p:spTree>
    <p:extLst>
      <p:ext uri="{BB962C8B-B14F-4D97-AF65-F5344CB8AC3E}">
        <p14:creationId xmlns:p14="http://schemas.microsoft.com/office/powerpoint/2010/main" val="3550493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430891-FA5F-4EAC-B5C1-0DF4020B35A2}" type="datetime1">
              <a:rPr lang="en-US" smtClean="0"/>
              <a:t>6/21/2022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C144B8-69BD-45CC-8806-80F5F06089CD}" type="slidenum">
              <a:rPr lang="en-US" smtClean="0"/>
              <a:pPr/>
              <a:t>‹#›</a:t>
            </a:fld>
            <a:endParaRPr lang="en-US"/>
          </a:p>
        </p:txBody>
      </p:sp>
    </p:spTree>
    <p:extLst>
      <p:ext uri="{BB962C8B-B14F-4D97-AF65-F5344CB8AC3E}">
        <p14:creationId xmlns:p14="http://schemas.microsoft.com/office/powerpoint/2010/main" val="2763340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18B160-95CD-4DFB-95EA-666019BC0F38}" type="datetime1">
              <a:rPr lang="en-US" smtClean="0"/>
              <a:t>6/21/2022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144B8-69BD-45CC-8806-80F5F06089CD}" type="slidenum">
              <a:rPr lang="en-US" smtClean="0"/>
              <a:pPr/>
              <a:t>‹#›</a:t>
            </a:fld>
            <a:endParaRPr lang="en-US"/>
          </a:p>
        </p:txBody>
      </p:sp>
    </p:spTree>
    <p:extLst>
      <p:ext uri="{BB962C8B-B14F-4D97-AF65-F5344CB8AC3E}">
        <p14:creationId xmlns:p14="http://schemas.microsoft.com/office/powerpoint/2010/main" val="3712014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55B993-CC94-48F4-BE5C-069F6D87BB91}" type="datetime1">
              <a:rPr lang="en-US" smtClean="0"/>
              <a:t>6/21/2022</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l"/>
            <a:fld id="{72C144B8-69BD-45CC-8806-80F5F06089CD}" type="slidenum">
              <a:rPr lang="en-US" smtClean="0"/>
              <a:pPr algn="l"/>
              <a:t>‹#›</a:t>
            </a:fld>
            <a:endParaRPr lang="en-US" dirty="0"/>
          </a:p>
        </p:txBody>
      </p:sp>
    </p:spTree>
    <p:extLst>
      <p:ext uri="{BB962C8B-B14F-4D97-AF65-F5344CB8AC3E}">
        <p14:creationId xmlns:p14="http://schemas.microsoft.com/office/powerpoint/2010/main" val="3163765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A59171D-98C2-4BD0-AE8E-315F447E931E}" type="datetime1">
              <a:rPr lang="en-US" smtClean="0"/>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144B8-69BD-45CC-8806-80F5F06089CD}" type="slidenum">
              <a:rPr lang="en-US" smtClean="0"/>
              <a:pPr/>
              <a:t>‹#›</a:t>
            </a:fld>
            <a:endParaRPr lang="en-US"/>
          </a:p>
        </p:txBody>
      </p:sp>
    </p:spTree>
    <p:extLst>
      <p:ext uri="{BB962C8B-B14F-4D97-AF65-F5344CB8AC3E}">
        <p14:creationId xmlns:p14="http://schemas.microsoft.com/office/powerpoint/2010/main" val="114481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9963BE-E714-4701-BA7A-FFD82334A6BF}" type="datetime1">
              <a:rPr lang="en-US" smtClean="0"/>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144B8-69BD-45CC-8806-80F5F06089CD}" type="slidenum">
              <a:rPr lang="en-US" smtClean="0"/>
              <a:pPr/>
              <a:t>‹#›</a:t>
            </a:fld>
            <a:endParaRPr lang="en-US"/>
          </a:p>
        </p:txBody>
      </p:sp>
    </p:spTree>
    <p:extLst>
      <p:ext uri="{BB962C8B-B14F-4D97-AF65-F5344CB8AC3E}">
        <p14:creationId xmlns:p14="http://schemas.microsoft.com/office/powerpoint/2010/main" val="2652801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77D85B99-5F9D-4A8F-B386-27B6A5FFE676}" type="datetime1">
              <a:rPr lang="en-US" smtClean="0"/>
              <a:t>6/21/2022</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72C144B8-69BD-45CC-8806-80F5F06089CD}" type="slidenum">
              <a:rPr lang="en-US" smtClean="0"/>
              <a:pPr/>
              <a:t>‹#›</a:t>
            </a:fld>
            <a:endParaRPr lang="en-US"/>
          </a:p>
        </p:txBody>
      </p:sp>
    </p:spTree>
    <p:extLst>
      <p:ext uri="{BB962C8B-B14F-4D97-AF65-F5344CB8AC3E}">
        <p14:creationId xmlns:p14="http://schemas.microsoft.com/office/powerpoint/2010/main" val="2843123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hyperlink" Target="https://daisynomination.org/AzLN"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2336E45-0589-42C4-AB79-0B1894448998}"/>
              </a:ext>
            </a:extLst>
          </p:cNvPr>
          <p:cNvPicPr>
            <a:picLocks noChangeAspect="1"/>
          </p:cNvPicPr>
          <p:nvPr/>
        </p:nvPicPr>
        <p:blipFill>
          <a:blip r:embed="rId2"/>
          <a:stretch>
            <a:fillRect/>
          </a:stretch>
        </p:blipFill>
        <p:spPr>
          <a:xfrm>
            <a:off x="115738" y="1941683"/>
            <a:ext cx="6687483" cy="659103"/>
          </a:xfrm>
          <a:prstGeom prst="rect">
            <a:avLst/>
          </a:prstGeom>
        </p:spPr>
      </p:pic>
      <p:sp>
        <p:nvSpPr>
          <p:cNvPr id="17" name="TextBox 4">
            <a:extLst>
              <a:ext uri="{FF2B5EF4-FFF2-40B4-BE49-F238E27FC236}">
                <a16:creationId xmlns:a16="http://schemas.microsoft.com/office/drawing/2014/main" id="{F145C34F-552B-246A-ED3B-E589154A1ECA}"/>
              </a:ext>
            </a:extLst>
          </p:cNvPr>
          <p:cNvSpPr txBox="1"/>
          <p:nvPr/>
        </p:nvSpPr>
        <p:spPr>
          <a:xfrm>
            <a:off x="269727" y="2637810"/>
            <a:ext cx="6330387" cy="4483920"/>
          </a:xfrm>
          <a:prstGeom prst="rect">
            <a:avLst/>
          </a:prstGeom>
          <a:noFill/>
        </p:spPr>
        <p:txBody>
          <a:bodyPr wrap="square" rtlCol="0">
            <a:spAutoFit/>
          </a:bodyPr>
          <a:lstStyle/>
          <a:p>
            <a:pPr marL="0" marR="0" algn="ctr" fontAlgn="base">
              <a:spcBef>
                <a:spcPts val="0"/>
              </a:spcBef>
              <a:spcAft>
                <a:spcPts val="0"/>
              </a:spcAft>
            </a:pPr>
            <a:r>
              <a:rPr lang="en-US" sz="2400" kern="1200" dirty="0">
                <a:solidFill>
                  <a:schemeClr val="tx1">
                    <a:lumMod val="65000"/>
                    <a:lumOff val="35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Honor the compassion and care </a:t>
            </a:r>
          </a:p>
          <a:p>
            <a:pPr marL="0" marR="0" algn="ctr" fontAlgn="base">
              <a:spcBef>
                <a:spcPts val="0"/>
              </a:spcBef>
              <a:spcAft>
                <a:spcPts val="0"/>
              </a:spcAft>
            </a:pPr>
            <a:r>
              <a:rPr lang="en-US" sz="2400" kern="1200" dirty="0">
                <a:solidFill>
                  <a:schemeClr val="tx1">
                    <a:lumMod val="65000"/>
                    <a:lumOff val="35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nurses provide their patients everyday  </a:t>
            </a:r>
            <a:endParaRPr lang="en-US" sz="1100" dirty="0">
              <a:solidFill>
                <a:schemeClr val="tx1">
                  <a:lumMod val="65000"/>
                  <a:lumOff val="35000"/>
                </a:schemeClr>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algn="ctr" fontAlgn="base">
              <a:spcBef>
                <a:spcPts val="0"/>
              </a:spcBef>
              <a:spcAft>
                <a:spcPts val="0"/>
              </a:spcAft>
            </a:pPr>
            <a:endParaRPr lang="en-US" sz="1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algn="ctr" fontAlgn="base">
              <a:spcBef>
                <a:spcPts val="0"/>
              </a:spcBef>
              <a:spcAft>
                <a:spcPts val="0"/>
              </a:spcAft>
            </a:pPr>
            <a:r>
              <a:rPr lang="en-US" sz="2400" b="1" kern="1200" dirty="0">
                <a:solidFill>
                  <a:srgbClr val="609213"/>
                </a:solidFill>
                <a:effectLst/>
                <a:latin typeface="Source Sans Pro" panose="020B0503030403020204" pitchFamily="34" charset="0"/>
                <a:ea typeface="Source Sans Pro" panose="020B0503030403020204" pitchFamily="34" charset="0"/>
                <a:cs typeface="Times New Roman" panose="02020603050405020304" pitchFamily="18" charset="0"/>
              </a:rPr>
              <a:t>NOMINATE A NURSE FOR THE DAISY AWARD!</a:t>
            </a:r>
            <a:endParaRPr lang="en-US" sz="2400" b="1" dirty="0">
              <a:solidFill>
                <a:srgbClr val="609213"/>
              </a:solidFill>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algn="ctr" fontAlgn="base">
              <a:lnSpc>
                <a:spcPct val="115000"/>
              </a:lnSpc>
              <a:spcBef>
                <a:spcPts val="0"/>
              </a:spcBef>
              <a:spcAft>
                <a:spcPts val="0"/>
              </a:spcAft>
            </a:pPr>
            <a:r>
              <a:rPr lang="en-US" sz="1100" kern="1200" dirty="0">
                <a:solidFill>
                  <a:srgbClr val="808080"/>
                </a:solidFill>
                <a:effectLst/>
                <a:latin typeface="Source Sans Pro" panose="020B0503030403020204" pitchFamily="34" charset="0"/>
                <a:ea typeface="Source Sans Pro" panose="020B0503030403020204" pitchFamily="34" charset="0"/>
                <a:cs typeface="Times New Roman" panose="02020603050405020304" pitchFamily="18" charset="0"/>
              </a:rPr>
              <a:t> </a:t>
            </a:r>
            <a:endParaRPr lang="en-US" sz="1100" dirty="0">
              <a:effectLst/>
              <a:latin typeface="Source Sans Pro" panose="020B0503030403020204" pitchFamily="34" charset="0"/>
              <a:ea typeface="Source Sans Pro" panose="020B0503030403020204" pitchFamily="34" charset="0"/>
              <a:cs typeface="Times New Roman" panose="02020603050405020304" pitchFamily="18" charset="0"/>
            </a:endParaRPr>
          </a:p>
          <a:p>
            <a:pPr marL="0" marR="0" algn="ctr" fontAlgn="base">
              <a:lnSpc>
                <a:spcPct val="115000"/>
              </a:lnSpc>
              <a:spcBef>
                <a:spcPts val="0"/>
              </a:spcBef>
              <a:spcAft>
                <a:spcPts val="0"/>
              </a:spcAft>
            </a:pPr>
            <a:r>
              <a:rPr lang="en-US" sz="1400" kern="1200" dirty="0">
                <a:solidFill>
                  <a:schemeClr val="tx1">
                    <a:lumMod val="65000"/>
                    <a:lumOff val="35000"/>
                  </a:schemeClr>
                </a:solidFill>
                <a:effectLst/>
                <a:latin typeface="Source Sans Pro" panose="020B0503030403020204" pitchFamily="34" charset="0"/>
                <a:ea typeface="Source Sans Pro" panose="020B0503030403020204" pitchFamily="34" charset="0"/>
                <a:cs typeface="Times New Roman" panose="02020603050405020304" pitchFamily="18" charset="0"/>
              </a:rPr>
              <a:t>The DAISY Award for Extraordinary Nurses was created in memory of J. Patrick Barnes who died at 33 of ITP, an auto-immune disease. The Barnes Family was awestruck by the clinical skills, caring and compassion of the nurses who cared for Patrick, so they created this international award to say thank you to nurses everywhere.</a:t>
            </a:r>
          </a:p>
          <a:p>
            <a:pPr marL="0" marR="0" algn="ctr" fontAlgn="base">
              <a:lnSpc>
                <a:spcPct val="115000"/>
              </a:lnSpc>
              <a:spcBef>
                <a:spcPts val="0"/>
              </a:spcBef>
              <a:spcAft>
                <a:spcPts val="0"/>
              </a:spcAft>
            </a:pPr>
            <a:endParaRPr lang="en-US" sz="1200" kern="1200" dirty="0">
              <a:solidFill>
                <a:srgbClr val="808080"/>
              </a:solidFill>
              <a:effectLst/>
              <a:latin typeface="Cambria" panose="02040503050406030204" pitchFamily="18" charset="0"/>
              <a:ea typeface="MS Mincho" panose="02020609040205080304" pitchFamily="49" charset="-128"/>
              <a:cs typeface="Times New Roman" panose="02020603050405020304" pitchFamily="18" charset="0"/>
            </a:endParaRPr>
          </a:p>
          <a:p>
            <a:pPr marL="0" marR="0" algn="ctr" fontAlgn="base">
              <a:lnSpc>
                <a:spcPct val="115000"/>
              </a:lnSpc>
              <a:spcBef>
                <a:spcPts val="0"/>
              </a:spcBef>
              <a:spcAft>
                <a:spcPts val="0"/>
              </a:spcAft>
            </a:pPr>
            <a:endParaRPr lang="en-US" sz="1200" dirty="0">
              <a:solidFill>
                <a:srgbClr val="808080"/>
              </a:solidFill>
              <a:latin typeface="Cambria" panose="02040503050406030204" pitchFamily="18" charset="0"/>
              <a:ea typeface="MS Mincho" panose="02020609040205080304" pitchFamily="49" charset="-128"/>
              <a:cs typeface="Times New Roman" panose="02020603050405020304" pitchFamily="18" charset="0"/>
            </a:endParaRPr>
          </a:p>
          <a:p>
            <a:pPr marL="0" marR="0" algn="ctr" fontAlgn="base">
              <a:lnSpc>
                <a:spcPct val="115000"/>
              </a:lnSpc>
              <a:spcBef>
                <a:spcPts val="0"/>
              </a:spcBef>
              <a:spcAft>
                <a:spcPts val="0"/>
              </a:spcAft>
            </a:pPr>
            <a:r>
              <a:rPr lang="en-US" sz="1200" kern="1200" dirty="0">
                <a:solidFill>
                  <a:srgbClr val="808080"/>
                </a:solidFill>
                <a:effectLst/>
                <a:latin typeface="Cambria" panose="02040503050406030204" pitchFamily="18" charset="0"/>
                <a:ea typeface="MS Mincho" panose="02020609040205080304" pitchFamily="49" charset="-128"/>
                <a:cs typeface="Times New Roman" panose="02020603050405020304" pitchFamily="18" charset="0"/>
              </a:rPr>
              <a:t> </a:t>
            </a:r>
          </a:p>
          <a:p>
            <a:pPr marL="0" marR="0" algn="ctr" fontAlgn="base">
              <a:lnSpc>
                <a:spcPct val="115000"/>
              </a:lnSpc>
              <a:spcBef>
                <a:spcPts val="0"/>
              </a:spcBef>
              <a:spcAft>
                <a:spcPts val="0"/>
              </a:spcAft>
            </a:pPr>
            <a:r>
              <a:rPr lang="en-US" sz="1200" kern="1200" dirty="0">
                <a:solidFill>
                  <a:srgbClr val="808080"/>
                </a:solidFill>
                <a:effectLst/>
                <a:latin typeface="Cambria" panose="02040503050406030204" pitchFamily="18" charset="0"/>
                <a:ea typeface="MS Mincho" panose="02020609040205080304" pitchFamily="49" charset="-128"/>
                <a:cs typeface="Times New Roman" panose="02020603050405020304" pitchFamily="18" charset="0"/>
              </a:rPr>
              <a:t> </a:t>
            </a:r>
          </a:p>
          <a:p>
            <a:pPr marL="0" marR="0" algn="ctr" fontAlgn="base">
              <a:lnSpc>
                <a:spcPct val="115000"/>
              </a:lnSpc>
              <a:spcBef>
                <a:spcPts val="0"/>
              </a:spcBef>
              <a:spcAft>
                <a:spcPts val="0"/>
              </a:spcAft>
            </a:pPr>
            <a:r>
              <a:rPr lang="en-US" sz="1200" kern="1200" dirty="0">
                <a:solidFill>
                  <a:srgbClr val="808080"/>
                </a:solidFill>
                <a:effectLst/>
                <a:latin typeface="Cambria" panose="02040503050406030204" pitchFamily="18" charset="0"/>
                <a:ea typeface="MS Mincho" panose="02020609040205080304" pitchFamily="49" charset="-128"/>
                <a:cs typeface="Times New Roman" panose="02020603050405020304" pitchFamily="18" charset="0"/>
              </a:rPr>
              <a:t> </a:t>
            </a:r>
          </a:p>
          <a:p>
            <a:pPr marL="0" marR="0" algn="ctr" fontAlgn="base">
              <a:lnSpc>
                <a:spcPct val="115000"/>
              </a:lnSpc>
              <a:spcBef>
                <a:spcPts val="0"/>
              </a:spcBef>
              <a:spcAft>
                <a:spcPts val="0"/>
              </a:spcAft>
            </a:pPr>
            <a:r>
              <a:rPr lang="en-US" sz="1200" kern="1200" dirty="0">
                <a:solidFill>
                  <a:srgbClr val="808080"/>
                </a:solidFill>
                <a:effectLst/>
                <a:latin typeface="Cambria" panose="02040503050406030204" pitchFamily="18" charset="0"/>
                <a:ea typeface="MS Mincho" panose="02020609040205080304" pitchFamily="49" charset="-128"/>
                <a:cs typeface="Times New Roman" panose="02020603050405020304" pitchFamily="18" charset="0"/>
              </a:rPr>
              <a:t> </a:t>
            </a:r>
          </a:p>
          <a:p>
            <a:pPr marL="0" marR="0" algn="ctr" fontAlgn="base">
              <a:lnSpc>
                <a:spcPct val="115000"/>
              </a:lnSpc>
              <a:spcBef>
                <a:spcPts val="0"/>
              </a:spcBef>
              <a:spcAft>
                <a:spcPts val="0"/>
              </a:spcAft>
            </a:pPr>
            <a:r>
              <a:rPr lang="en-US" sz="1200" kern="1200" dirty="0">
                <a:solidFill>
                  <a:srgbClr val="808080"/>
                </a:solidFill>
                <a:effectLst/>
                <a:latin typeface="Cambria" panose="02040503050406030204" pitchFamily="18" charset="0"/>
                <a:ea typeface="MS Mincho" panose="02020609040205080304" pitchFamily="49" charset="-128"/>
                <a:cs typeface="Times New Roman" panose="02020603050405020304" pitchFamily="18" charset="0"/>
              </a:rPr>
              <a:t> </a:t>
            </a:r>
          </a:p>
          <a:p>
            <a:pPr marL="0" marR="0" algn="ctr" fontAlgn="base">
              <a:lnSpc>
                <a:spcPct val="115000"/>
              </a:lnSpc>
              <a:spcBef>
                <a:spcPts val="0"/>
              </a:spcBef>
              <a:spcAft>
                <a:spcPts val="0"/>
              </a:spcAft>
            </a:pPr>
            <a:r>
              <a:rPr lang="en-US" sz="1200" kern="1200" dirty="0">
                <a:solidFill>
                  <a:srgbClr val="808080"/>
                </a:solidFill>
                <a:effectLst/>
                <a:latin typeface="Cambria" panose="02040503050406030204" pitchFamily="18" charset="0"/>
                <a:ea typeface="MS Mincho" panose="02020609040205080304" pitchFamily="49" charset="-128"/>
                <a:cs typeface="Times New Roman" panose="02020603050405020304" pitchFamily="18" charset="0"/>
              </a:rPr>
              <a:t> </a:t>
            </a:r>
            <a:endParaRPr lang="en-US" sz="1200" dirty="0">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FF23B19F-E7F7-40BC-9BF2-F516AB9CBB72}"/>
              </a:ext>
            </a:extLst>
          </p:cNvPr>
          <p:cNvGrpSpPr/>
          <p:nvPr/>
        </p:nvGrpSpPr>
        <p:grpSpPr>
          <a:xfrm>
            <a:off x="11842" y="8900607"/>
            <a:ext cx="6846158" cy="189968"/>
            <a:chOff x="271324" y="3628038"/>
            <a:chExt cx="2865378" cy="337720"/>
          </a:xfrm>
        </p:grpSpPr>
        <p:sp>
          <p:nvSpPr>
            <p:cNvPr id="5" name="Rectangle: Rounded Corners 4">
              <a:extLst>
                <a:ext uri="{FF2B5EF4-FFF2-40B4-BE49-F238E27FC236}">
                  <a16:creationId xmlns:a16="http://schemas.microsoft.com/office/drawing/2014/main" id="{44B9CE4A-197B-4EB5-8F07-B528F211E6CA}"/>
                </a:ext>
              </a:extLst>
            </p:cNvPr>
            <p:cNvSpPr/>
            <p:nvPr/>
          </p:nvSpPr>
          <p:spPr>
            <a:xfrm>
              <a:off x="271324" y="3628038"/>
              <a:ext cx="2865378" cy="337720"/>
            </a:xfrm>
            <a:prstGeom prst="roundRect">
              <a:avLst/>
            </a:prstGeom>
            <a:solidFill>
              <a:srgbClr val="609213"/>
            </a:solidFill>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6" name="Rectangle: Rounded Corners 4">
              <a:extLst>
                <a:ext uri="{FF2B5EF4-FFF2-40B4-BE49-F238E27FC236}">
                  <a16:creationId xmlns:a16="http://schemas.microsoft.com/office/drawing/2014/main" id="{23C6D262-9BCC-429E-9CC8-EDD5CE2DE89F}"/>
                </a:ext>
              </a:extLst>
            </p:cNvPr>
            <p:cNvSpPr txBox="1"/>
            <p:nvPr/>
          </p:nvSpPr>
          <p:spPr>
            <a:xfrm>
              <a:off x="1479799" y="3656238"/>
              <a:ext cx="511635" cy="3047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7272" tIns="0" rIns="67272" bIns="0" numCol="1" spcCol="1270" anchor="ctr" anchorCtr="0">
              <a:noAutofit/>
            </a:bodyPr>
            <a:lstStyle/>
            <a:p>
              <a:pPr defTabSz="500063">
                <a:lnSpc>
                  <a:spcPct val="90000"/>
                </a:lnSpc>
                <a:spcBef>
                  <a:spcPct val="0"/>
                </a:spcBef>
                <a:spcAft>
                  <a:spcPct val="35000"/>
                </a:spcAft>
              </a:pPr>
              <a:r>
                <a:rPr lang="en-US" sz="788" dirty="0">
                  <a:latin typeface="Oswald Medium" pitchFamily="2" charset="0"/>
                </a:rPr>
                <a:t>www.DAISYFoundation.org</a:t>
              </a:r>
            </a:p>
          </p:txBody>
        </p:sp>
      </p:grpSp>
      <p:pic>
        <p:nvPicPr>
          <p:cNvPr id="7" name="Picture 6" descr="A picture containing text, plant, screenshot&#10;&#10;Description automatically generated">
            <a:extLst>
              <a:ext uri="{FF2B5EF4-FFF2-40B4-BE49-F238E27FC236}">
                <a16:creationId xmlns:a16="http://schemas.microsoft.com/office/drawing/2014/main" id="{B1201D17-5C03-4A02-A816-C25297908D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5051" y="8431472"/>
            <a:ext cx="1249484" cy="659103"/>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effectLst>
        </p:spPr>
      </p:pic>
      <p:pic>
        <p:nvPicPr>
          <p:cNvPr id="8" name="Picture 7" descr="A white flower with a yellow center&#10;&#10;Description automatically generated">
            <a:extLst>
              <a:ext uri="{FF2B5EF4-FFF2-40B4-BE49-F238E27FC236}">
                <a16:creationId xmlns:a16="http://schemas.microsoft.com/office/drawing/2014/main" id="{22DD84DB-4EE9-4962-8E09-9DA14F3CE880}"/>
              </a:ext>
            </a:extLst>
          </p:cNvPr>
          <p:cNvPicPr>
            <a:picLocks noChangeAspect="1"/>
          </p:cNvPicPr>
          <p:nvPr/>
        </p:nvPicPr>
        <p:blipFill rotWithShape="1">
          <a:blip r:embed="rId4">
            <a:extLst>
              <a:ext uri="{28A0092B-C50C-407E-A947-70E740481C1C}">
                <a14:useLocalDpi xmlns:a14="http://schemas.microsoft.com/office/drawing/2010/main" val="0"/>
              </a:ext>
            </a:extLst>
          </a:blip>
          <a:srcRect l="28945" t="33074"/>
          <a:stretch/>
        </p:blipFill>
        <p:spPr>
          <a:xfrm>
            <a:off x="-30481" y="0"/>
            <a:ext cx="2476500" cy="2012855"/>
          </a:xfrm>
          <a:prstGeom prst="rect">
            <a:avLst/>
          </a:prstGeom>
        </p:spPr>
      </p:pic>
      <p:sp>
        <p:nvSpPr>
          <p:cNvPr id="11" name="Title 5">
            <a:extLst>
              <a:ext uri="{FF2B5EF4-FFF2-40B4-BE49-F238E27FC236}">
                <a16:creationId xmlns:a16="http://schemas.microsoft.com/office/drawing/2014/main" id="{CC59E319-F447-4CB6-A6F1-70682E10F436}"/>
              </a:ext>
            </a:extLst>
          </p:cNvPr>
          <p:cNvSpPr txBox="1">
            <a:spLocks/>
          </p:cNvSpPr>
          <p:nvPr/>
        </p:nvSpPr>
        <p:spPr bwMode="auto">
          <a:xfrm>
            <a:off x="0" y="1478114"/>
            <a:ext cx="6918960" cy="642938"/>
          </a:xfrm>
          <a:prstGeom prst="rect">
            <a:avLst/>
          </a:prstGeom>
          <a:noFill/>
          <a:ln w="9525">
            <a:noFill/>
            <a:miter lim="800000"/>
            <a:headEnd/>
            <a:tailEnd/>
          </a:ln>
        </p:spPr>
        <p:txBody>
          <a:bodyPr vert="horz" wrap="square" lIns="51435" tIns="25718" rIns="51435" bIns="25718" numCol="1" anchor="ctr" anchorCtr="0" compatLnSpc="1">
            <a:prstTxWarp prst="textNoShape">
              <a:avLst/>
            </a:prstTxWarp>
          </a:bodyPr>
          <a:lstStyle>
            <a:lvl1pPr algn="ctr" rtl="0" eaLnBrk="1" fontAlgn="base" hangingPunct="1">
              <a:spcBef>
                <a:spcPct val="0"/>
              </a:spcBef>
              <a:spcAft>
                <a:spcPct val="0"/>
              </a:spcAft>
              <a:defRPr sz="3300" kern="1200">
                <a:solidFill>
                  <a:schemeClr val="tx1"/>
                </a:solidFill>
                <a:latin typeface="+mn-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891" algn="ctr" rtl="0" eaLnBrk="1" fontAlgn="base" hangingPunct="1">
              <a:spcBef>
                <a:spcPct val="0"/>
              </a:spcBef>
              <a:spcAft>
                <a:spcPct val="0"/>
              </a:spcAft>
              <a:defRPr sz="3300">
                <a:solidFill>
                  <a:schemeClr val="tx1"/>
                </a:solidFill>
                <a:latin typeface="Calibri" pitchFamily="34" charset="0"/>
              </a:defRPr>
            </a:lvl6pPr>
            <a:lvl7pPr marL="685783" algn="ctr" rtl="0" eaLnBrk="1" fontAlgn="base" hangingPunct="1">
              <a:spcBef>
                <a:spcPct val="0"/>
              </a:spcBef>
              <a:spcAft>
                <a:spcPct val="0"/>
              </a:spcAft>
              <a:defRPr sz="3300">
                <a:solidFill>
                  <a:schemeClr val="tx1"/>
                </a:solidFill>
                <a:latin typeface="Calibri" pitchFamily="34" charset="0"/>
              </a:defRPr>
            </a:lvl7pPr>
            <a:lvl8pPr marL="1028674" algn="ctr" rtl="0" eaLnBrk="1" fontAlgn="base" hangingPunct="1">
              <a:spcBef>
                <a:spcPct val="0"/>
              </a:spcBef>
              <a:spcAft>
                <a:spcPct val="0"/>
              </a:spcAft>
              <a:defRPr sz="3300">
                <a:solidFill>
                  <a:schemeClr val="tx1"/>
                </a:solidFill>
                <a:latin typeface="Calibri" pitchFamily="34" charset="0"/>
              </a:defRPr>
            </a:lvl8pPr>
            <a:lvl9pPr marL="1371566" algn="ctr" rtl="0" eaLnBrk="1" fontAlgn="base" hangingPunct="1">
              <a:spcBef>
                <a:spcPct val="0"/>
              </a:spcBef>
              <a:spcAft>
                <a:spcPct val="0"/>
              </a:spcAft>
              <a:defRPr sz="3300">
                <a:solidFill>
                  <a:schemeClr val="tx1"/>
                </a:solidFill>
                <a:latin typeface="Calibri" pitchFamily="34" charset="0"/>
              </a:defRPr>
            </a:lvl9pPr>
          </a:lstStyle>
          <a:p>
            <a:pPr defTabSz="514350"/>
            <a:r>
              <a:rPr lang="en-US" sz="4000" b="1" dirty="0">
                <a:solidFill>
                  <a:srgbClr val="585858"/>
                </a:solidFill>
                <a:latin typeface="Source Sans Pro" panose="020B0503030403020204" pitchFamily="34" charset="0"/>
                <a:ea typeface="Source Sans Pro" panose="020B0503030403020204" pitchFamily="34" charset="0"/>
              </a:rPr>
              <a:t>Want to Thank Your Nurse?</a:t>
            </a:r>
          </a:p>
        </p:txBody>
      </p:sp>
      <p:sp>
        <p:nvSpPr>
          <p:cNvPr id="26" name="TextBox 25">
            <a:extLst>
              <a:ext uri="{FF2B5EF4-FFF2-40B4-BE49-F238E27FC236}">
                <a16:creationId xmlns:a16="http://schemas.microsoft.com/office/drawing/2014/main" id="{7B5D937A-216A-34AE-14CA-6EF0A27E3479}"/>
              </a:ext>
            </a:extLst>
          </p:cNvPr>
          <p:cNvSpPr txBox="1"/>
          <p:nvPr/>
        </p:nvSpPr>
        <p:spPr>
          <a:xfrm>
            <a:off x="1036932" y="5871585"/>
            <a:ext cx="4784135" cy="646331"/>
          </a:xfrm>
          <a:prstGeom prst="rect">
            <a:avLst/>
          </a:prstGeom>
          <a:noFill/>
        </p:spPr>
        <p:txBody>
          <a:bodyPr wrap="square">
            <a:spAutoFit/>
          </a:bodyPr>
          <a:lstStyle/>
          <a:p>
            <a:pPr marL="0" marR="0" algn="ctr">
              <a:spcBef>
                <a:spcPts val="0"/>
              </a:spcBef>
              <a:spcAft>
                <a:spcPts val="0"/>
              </a:spcAft>
            </a:pPr>
            <a:r>
              <a:rPr lang="en-US" dirty="0">
                <a:effectLst/>
                <a:latin typeface="Source Sans Pro" panose="020B0503030403020204" pitchFamily="34" charset="0"/>
                <a:ea typeface="Source Sans Pro" panose="020B0503030403020204" pitchFamily="34" charset="0"/>
              </a:rPr>
              <a:t>World Federation of Neuroscience Nurses</a:t>
            </a:r>
          </a:p>
          <a:p>
            <a:pPr marL="0" marR="0" algn="ctr">
              <a:spcBef>
                <a:spcPts val="0"/>
              </a:spcBef>
              <a:spcAft>
                <a:spcPts val="0"/>
              </a:spcAft>
            </a:pPr>
            <a:r>
              <a:rPr lang="en-US" u="sng" dirty="0">
                <a:solidFill>
                  <a:srgbClr val="609213"/>
                </a:solidFill>
                <a:effectLst/>
                <a:latin typeface="Source Sans Pro" panose="020B0503030403020204" pitchFamily="34" charset="0"/>
                <a:ea typeface="Source Sans Pro" panose="020B0503030403020204" pitchFamily="34" charset="0"/>
                <a:hlinkClick r:id="rId5">
                  <a:extLst>
                    <a:ext uri="{A12FA001-AC4F-418D-AE19-62706E023703}">
                      <ahyp:hlinkClr xmlns:ahyp="http://schemas.microsoft.com/office/drawing/2018/hyperlinkcolor" val="tx"/>
                    </a:ext>
                  </a:extLst>
                </a:hlinkClick>
              </a:rPr>
              <a:t>https://daisynomination.org/</a:t>
            </a:r>
            <a:r>
              <a:rPr lang="en-US" u="sng" dirty="0">
                <a:solidFill>
                  <a:srgbClr val="609213"/>
                </a:solidFill>
                <a:effectLst/>
                <a:latin typeface="Source Sans Pro" panose="020B0503030403020204" pitchFamily="34" charset="0"/>
                <a:ea typeface="Source Sans Pro" panose="020B0503030403020204" pitchFamily="34" charset="0"/>
              </a:rPr>
              <a:t>WFNN</a:t>
            </a:r>
            <a:endParaRPr lang="en-US" dirty="0">
              <a:solidFill>
                <a:srgbClr val="609213"/>
              </a:solidFill>
              <a:effectLst/>
              <a:latin typeface="Source Sans Pro" panose="020B0503030403020204" pitchFamily="34" charset="0"/>
              <a:ea typeface="Source Sans Pro" panose="020B0503030403020204" pitchFamily="34" charset="0"/>
            </a:endParaRPr>
          </a:p>
        </p:txBody>
      </p:sp>
      <p:pic>
        <p:nvPicPr>
          <p:cNvPr id="10" name="Picture 9" descr="Qr code&#10;&#10;Description automatically generated">
            <a:extLst>
              <a:ext uri="{FF2B5EF4-FFF2-40B4-BE49-F238E27FC236}">
                <a16:creationId xmlns:a16="http://schemas.microsoft.com/office/drawing/2014/main" id="{A324BDC3-CF73-7CEF-CEF1-D322C44510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8670" y="6658966"/>
            <a:ext cx="1660659" cy="1863798"/>
          </a:xfrm>
          <a:prstGeom prst="rect">
            <a:avLst/>
          </a:prstGeom>
        </p:spPr>
      </p:pic>
    </p:spTree>
    <p:extLst>
      <p:ext uri="{BB962C8B-B14F-4D97-AF65-F5344CB8AC3E}">
        <p14:creationId xmlns:p14="http://schemas.microsoft.com/office/powerpoint/2010/main" val="33939411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TotalTime>
  <Words>109</Words>
  <Application>Microsoft Office PowerPoint</Application>
  <PresentationFormat>Letter Paper (8.5x11 in)</PresentationFormat>
  <Paragraphs>18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Cambria</vt:lpstr>
      <vt:lpstr>Oswald Medium</vt:lpstr>
      <vt:lpstr>Source Sans Pro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Jairamani</dc:creator>
  <cp:lastModifiedBy>Melissa Barnes</cp:lastModifiedBy>
  <cp:revision>6</cp:revision>
  <dcterms:created xsi:type="dcterms:W3CDTF">2022-04-05T20:13:29Z</dcterms:created>
  <dcterms:modified xsi:type="dcterms:W3CDTF">2022-06-21T18:29:26Z</dcterms:modified>
</cp:coreProperties>
</file>