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3.jpg" ContentType="image/jpeg"/>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94" r:id="rId2"/>
    <p:sldId id="300" r:id="rId3"/>
    <p:sldId id="301" r:id="rId4"/>
    <p:sldId id="30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92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29EF02-BE89-42B4-B972-E0A7C591FA5C}" v="23" dt="2022-06-01T01:55:03.8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31T18:32:15.433"/>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1,'3208'0,"-3184"0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31T18:32:26.913"/>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1,'2328'0,"-2308"0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31T18:32:35.671"/>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1,'2478'0,"-2462"0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31T18:32:44.268"/>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1,'1445'0,"-1450"0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31T18:32:51.734"/>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1,'3169'0,"-3138"0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31T18:33:00.239"/>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1,'1247'0,"-1226"0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31T18:33:12.085"/>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0,'2877'0,"-2858"0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31T18:33:18.323"/>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0,'1291'0,"-1277"0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31T18:33:31.172"/>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1,'975'0,"-964"0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C1EFBD-D207-4791-8DEE-93A86CA32C07}" type="datetimeFigureOut">
              <a:rPr lang="en-US" smtClean="0"/>
              <a:t>6/21/2022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C4BFE3-8268-404F-8484-FE55C83468F3}" type="slidenum">
              <a:rPr lang="en-US" smtClean="0"/>
              <a:t>‹#›</a:t>
            </a:fld>
            <a:endParaRPr lang="en-US"/>
          </a:p>
        </p:txBody>
      </p:sp>
    </p:spTree>
    <p:extLst>
      <p:ext uri="{BB962C8B-B14F-4D97-AF65-F5344CB8AC3E}">
        <p14:creationId xmlns:p14="http://schemas.microsoft.com/office/powerpoint/2010/main" val="2285773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9C48-38EF-4FDA-A416-80F237A111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E3AA42-7FEA-45C4-9D05-A66DF766BD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89D79E-75B3-4EA5-B53E-6DBF010B9099}"/>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5" name="Footer Placeholder 4">
            <a:extLst>
              <a:ext uri="{FF2B5EF4-FFF2-40B4-BE49-F238E27FC236}">
                <a16:creationId xmlns:a16="http://schemas.microsoft.com/office/drawing/2014/main" id="{A37B9AF7-3355-438C-8741-3917F525EF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03FE6-C6AB-457F-A834-321CD49C72EE}"/>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1767251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1E16-EFAB-4232-9DEC-D818513C52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DA29CC-E300-498F-89F8-0C9CE52EFC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DBAB55-6F45-41C9-8B4F-3BE51092EBD2}"/>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5" name="Footer Placeholder 4">
            <a:extLst>
              <a:ext uri="{FF2B5EF4-FFF2-40B4-BE49-F238E27FC236}">
                <a16:creationId xmlns:a16="http://schemas.microsoft.com/office/drawing/2014/main" id="{7F497429-F004-493E-A2C9-44ED29649B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D6AC64-9280-48B4-B0DB-474D003FB818}"/>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3439455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AB8123-D7E7-438C-B625-5A426C15A6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91D2F3-A3F4-4D20-8C29-1CA3B9037E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9D3B9B-A6FC-4F3B-96DF-A48C71F68BDA}"/>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5" name="Footer Placeholder 4">
            <a:extLst>
              <a:ext uri="{FF2B5EF4-FFF2-40B4-BE49-F238E27FC236}">
                <a16:creationId xmlns:a16="http://schemas.microsoft.com/office/drawing/2014/main" id="{9D81F9AD-DE72-44D6-B1C8-9F329DA90E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E88022-BFA0-42B6-AC86-0C9952BC9120}"/>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560448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32D33-A6A7-41AD-A745-BA20A13515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0D1A8B-4C52-49BC-8706-32396E5B40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95BAA4-E529-4F45-86A8-3919CAE2975D}"/>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5" name="Footer Placeholder 4">
            <a:extLst>
              <a:ext uri="{FF2B5EF4-FFF2-40B4-BE49-F238E27FC236}">
                <a16:creationId xmlns:a16="http://schemas.microsoft.com/office/drawing/2014/main" id="{D4539B9B-70C1-4533-9042-11B3274D90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780D4-C7AF-4879-BE40-6408EC79095E}"/>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3436052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7658-5266-47FD-A37F-EB7D6FE563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B058F2-B37D-4C61-B655-B84D146060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AED3EC-3F44-4DC9-A621-4BF8DA118B23}"/>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5" name="Footer Placeholder 4">
            <a:extLst>
              <a:ext uri="{FF2B5EF4-FFF2-40B4-BE49-F238E27FC236}">
                <a16:creationId xmlns:a16="http://schemas.microsoft.com/office/drawing/2014/main" id="{D2E7545B-58FB-4061-9F8C-7ADA9B6967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DDFA43-0EAB-40D3-BDFA-7084BC8BE26A}"/>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4229405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8CFB6-EDCB-46DE-88B2-BD0BDFDF4E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1B1088-DC31-4B84-946E-D4877E52EC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84FEEA-BECB-48A4-A6CE-F1FD67EA83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F74006-425B-4AF2-89F1-386210CC5E47}"/>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6" name="Footer Placeholder 5">
            <a:extLst>
              <a:ext uri="{FF2B5EF4-FFF2-40B4-BE49-F238E27FC236}">
                <a16:creationId xmlns:a16="http://schemas.microsoft.com/office/drawing/2014/main" id="{229FF88C-A017-4ECB-A658-823DB2B5B1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787A52-B3CA-41AE-8E39-F035F950BD9A}"/>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144675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92758-E65A-4F2B-917E-191E272FEA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1A5836-F12B-47AE-80CD-B8472B1954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5AA8D9-83CD-43DA-BE65-ED4FD94A79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0E273A-8A9E-463D-9D78-F3B43303DB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8B84E-5135-4BC5-A9E2-17FE6E98B2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17386D-A2E8-40FA-8A5B-A8AD0A838D6A}"/>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8" name="Footer Placeholder 7">
            <a:extLst>
              <a:ext uri="{FF2B5EF4-FFF2-40B4-BE49-F238E27FC236}">
                <a16:creationId xmlns:a16="http://schemas.microsoft.com/office/drawing/2014/main" id="{F026C9A3-B6A1-4C8D-9445-A2119C1DBC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B5F29A-9E69-4BE6-8117-16510EECEA7E}"/>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3101725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2928-8989-4CB7-B3B4-AEEB65AA95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F2D85D-53D2-402D-BF4A-D55A605464E3}"/>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4" name="Footer Placeholder 3">
            <a:extLst>
              <a:ext uri="{FF2B5EF4-FFF2-40B4-BE49-F238E27FC236}">
                <a16:creationId xmlns:a16="http://schemas.microsoft.com/office/drawing/2014/main" id="{DFBE36BA-5400-454D-9636-C9212747F7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DAA3C0-184A-42DB-A524-6D1337220565}"/>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2248406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74D176-6CDA-4165-BB42-3987822F7164}"/>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3" name="Footer Placeholder 2">
            <a:extLst>
              <a:ext uri="{FF2B5EF4-FFF2-40B4-BE49-F238E27FC236}">
                <a16:creationId xmlns:a16="http://schemas.microsoft.com/office/drawing/2014/main" id="{00B352B0-EE65-4E5E-A1AB-5DA201A524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BCA32A-2760-4452-B81A-353E20257E15}"/>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226548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E3D59-531A-491D-B518-07BCCB6FA3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23A950-0FC7-4602-B862-6CAA8EF2E0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F301AF-203C-4B46-B69B-8992F7B636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CAEFDC-D933-4617-A5DC-17B3A798B520}"/>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6" name="Footer Placeholder 5">
            <a:extLst>
              <a:ext uri="{FF2B5EF4-FFF2-40B4-BE49-F238E27FC236}">
                <a16:creationId xmlns:a16="http://schemas.microsoft.com/office/drawing/2014/main" id="{C774BAC2-1966-418B-B978-4C30FF660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63130C-5430-405B-ADB6-07117532A734}"/>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266197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A6294-4C6A-4977-8549-C0756C17DC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F7BA40-29D1-4D9B-9177-DD8B7DFE59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AA5A46-6A26-4017-8369-B93CB0A450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84B59E-EE6F-4E17-8FB2-1F3DE76C6DBB}"/>
              </a:ext>
            </a:extLst>
          </p:cNvPr>
          <p:cNvSpPr>
            <a:spLocks noGrp="1"/>
          </p:cNvSpPr>
          <p:nvPr>
            <p:ph type="dt" sz="half" idx="10"/>
          </p:nvPr>
        </p:nvSpPr>
        <p:spPr/>
        <p:txBody>
          <a:bodyPr/>
          <a:lstStyle/>
          <a:p>
            <a:fld id="{C8081318-290A-4F3F-AA50-C05CF43DE36F}" type="datetimeFigureOut">
              <a:rPr lang="en-US" smtClean="0"/>
              <a:t>6/21/2022</a:t>
            </a:fld>
            <a:endParaRPr lang="en-US"/>
          </a:p>
        </p:txBody>
      </p:sp>
      <p:sp>
        <p:nvSpPr>
          <p:cNvPr id="6" name="Footer Placeholder 5">
            <a:extLst>
              <a:ext uri="{FF2B5EF4-FFF2-40B4-BE49-F238E27FC236}">
                <a16:creationId xmlns:a16="http://schemas.microsoft.com/office/drawing/2014/main" id="{F21C5323-882D-4CE4-8A29-086E0F42A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ADC6B8-064A-45BA-98A8-9E9763FA517A}"/>
              </a:ext>
            </a:extLst>
          </p:cNvPr>
          <p:cNvSpPr>
            <a:spLocks noGrp="1"/>
          </p:cNvSpPr>
          <p:nvPr>
            <p:ph type="sldNum" sz="quarter" idx="12"/>
          </p:nvPr>
        </p:nvSpPr>
        <p:spPr/>
        <p:txBody>
          <a:bodyPr/>
          <a:lstStyle/>
          <a:p>
            <a:fld id="{72C144B8-69BD-45CC-8806-80F5F06089CD}" type="slidenum">
              <a:rPr lang="en-US" smtClean="0"/>
              <a:t>‹#›</a:t>
            </a:fld>
            <a:endParaRPr lang="en-US"/>
          </a:p>
        </p:txBody>
      </p:sp>
    </p:spTree>
    <p:extLst>
      <p:ext uri="{BB962C8B-B14F-4D97-AF65-F5344CB8AC3E}">
        <p14:creationId xmlns:p14="http://schemas.microsoft.com/office/powerpoint/2010/main" val="2623798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7048C5-FABB-4440-8502-A4B0EB66BC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D55EFF-AA30-414A-8D29-F6EB547DDE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34A142-B22B-44A7-99B2-59772001F1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81318-290A-4F3F-AA50-C05CF43DE36F}" type="datetimeFigureOut">
              <a:rPr lang="en-US" smtClean="0"/>
              <a:t>6/21/2022</a:t>
            </a:fld>
            <a:endParaRPr lang="en-US"/>
          </a:p>
        </p:txBody>
      </p:sp>
      <p:sp>
        <p:nvSpPr>
          <p:cNvPr id="5" name="Footer Placeholder 4">
            <a:extLst>
              <a:ext uri="{FF2B5EF4-FFF2-40B4-BE49-F238E27FC236}">
                <a16:creationId xmlns:a16="http://schemas.microsoft.com/office/drawing/2014/main" id="{4636D2A7-EE99-4335-BA95-452C647A75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3A26CD-A2B0-4E31-ABA7-E635F1E977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144B8-69BD-45CC-8806-80F5F06089CD}" type="slidenum">
              <a:rPr lang="en-US" smtClean="0"/>
              <a:t>‹#›</a:t>
            </a:fld>
            <a:endParaRPr lang="en-US"/>
          </a:p>
        </p:txBody>
      </p:sp>
    </p:spTree>
    <p:extLst>
      <p:ext uri="{BB962C8B-B14F-4D97-AF65-F5344CB8AC3E}">
        <p14:creationId xmlns:p14="http://schemas.microsoft.com/office/powerpoint/2010/main" val="1402071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customXml" Target="../ink/ink5.xml"/><Relationship Id="rId18" Type="http://schemas.openxmlformats.org/officeDocument/2006/relationships/image" Target="../media/image12.png"/><Relationship Id="rId3" Type="http://schemas.openxmlformats.org/officeDocument/2006/relationships/image" Target="../media/image4.png"/><Relationship Id="rId21" Type="http://schemas.openxmlformats.org/officeDocument/2006/relationships/customXml" Target="../ink/ink9.xml"/><Relationship Id="rId7" Type="http://schemas.openxmlformats.org/officeDocument/2006/relationships/customXml" Target="../ink/ink2.xml"/><Relationship Id="rId12" Type="http://schemas.openxmlformats.org/officeDocument/2006/relationships/image" Target="../media/image9.png"/><Relationship Id="rId17" Type="http://schemas.openxmlformats.org/officeDocument/2006/relationships/customXml" Target="../ink/ink7.xml"/><Relationship Id="rId2" Type="http://schemas.openxmlformats.org/officeDocument/2006/relationships/image" Target="../media/image3.jpg"/><Relationship Id="rId16" Type="http://schemas.openxmlformats.org/officeDocument/2006/relationships/image" Target="../media/image11.png"/><Relationship Id="rId20"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customXml" Target="../ink/ink4.xml"/><Relationship Id="rId5" Type="http://schemas.openxmlformats.org/officeDocument/2006/relationships/customXml" Target="../ink/ink1.xml"/><Relationship Id="rId15" Type="http://schemas.openxmlformats.org/officeDocument/2006/relationships/customXml" Target="../ink/ink6.xml"/><Relationship Id="rId10" Type="http://schemas.openxmlformats.org/officeDocument/2006/relationships/image" Target="../media/image8.png"/><Relationship Id="rId19" Type="http://schemas.openxmlformats.org/officeDocument/2006/relationships/customXml" Target="../ink/ink8.xml"/><Relationship Id="rId4" Type="http://schemas.openxmlformats.org/officeDocument/2006/relationships/image" Target="../media/image5.png"/><Relationship Id="rId9" Type="http://schemas.openxmlformats.org/officeDocument/2006/relationships/customXml" Target="../ink/ink3.xml"/><Relationship Id="rId14" Type="http://schemas.openxmlformats.org/officeDocument/2006/relationships/image" Target="../media/image10.png"/><Relationship Id="rId22"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D00EC5B7-934F-4B89-AC1A-B7FE03DC2240}"/>
              </a:ext>
            </a:extLst>
          </p:cNvPr>
          <p:cNvSpPr txBox="1">
            <a:spLocks/>
          </p:cNvSpPr>
          <p:nvPr/>
        </p:nvSpPr>
        <p:spPr bwMode="auto">
          <a:xfrm>
            <a:off x="1597309" y="189568"/>
            <a:ext cx="875868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300" kern="1200">
                <a:solidFill>
                  <a:schemeClr val="tx1"/>
                </a:solidFill>
                <a:latin typeface="+mn-lt"/>
                <a:ea typeface="+mj-ea"/>
                <a:cs typeface="+mj-cs"/>
              </a:defRPr>
            </a:lvl1pPr>
            <a:lvl2pPr algn="ctr" rtl="0" eaLnBrk="1" fontAlgn="base" hangingPunct="1">
              <a:spcBef>
                <a:spcPct val="0"/>
              </a:spcBef>
              <a:spcAft>
                <a:spcPct val="0"/>
              </a:spcAft>
              <a:defRPr sz="3300">
                <a:solidFill>
                  <a:schemeClr val="tx1"/>
                </a:solidFill>
                <a:latin typeface="Calibri" pitchFamily="34" charset="0"/>
              </a:defRPr>
            </a:lvl2pPr>
            <a:lvl3pPr algn="ctr" rtl="0" eaLnBrk="1" fontAlgn="base" hangingPunct="1">
              <a:spcBef>
                <a:spcPct val="0"/>
              </a:spcBef>
              <a:spcAft>
                <a:spcPct val="0"/>
              </a:spcAft>
              <a:defRPr sz="3300">
                <a:solidFill>
                  <a:schemeClr val="tx1"/>
                </a:solidFill>
                <a:latin typeface="Calibri" pitchFamily="34" charset="0"/>
              </a:defRPr>
            </a:lvl3pPr>
            <a:lvl4pPr algn="ctr" rtl="0" eaLnBrk="1" fontAlgn="base" hangingPunct="1">
              <a:spcBef>
                <a:spcPct val="0"/>
              </a:spcBef>
              <a:spcAft>
                <a:spcPct val="0"/>
              </a:spcAft>
              <a:defRPr sz="3300">
                <a:solidFill>
                  <a:schemeClr val="tx1"/>
                </a:solidFill>
                <a:latin typeface="Calibri" pitchFamily="34" charset="0"/>
              </a:defRPr>
            </a:lvl4pPr>
            <a:lvl5pPr algn="ctr" rtl="0" eaLnBrk="1" fontAlgn="base" hangingPunct="1">
              <a:spcBef>
                <a:spcPct val="0"/>
              </a:spcBef>
              <a:spcAft>
                <a:spcPct val="0"/>
              </a:spcAft>
              <a:defRPr sz="3300">
                <a:solidFill>
                  <a:schemeClr val="tx1"/>
                </a:solidFill>
                <a:latin typeface="Calibri" pitchFamily="34" charset="0"/>
              </a:defRPr>
            </a:lvl5pPr>
            <a:lvl6pPr marL="342891" algn="ctr" rtl="0" eaLnBrk="1" fontAlgn="base" hangingPunct="1">
              <a:spcBef>
                <a:spcPct val="0"/>
              </a:spcBef>
              <a:spcAft>
                <a:spcPct val="0"/>
              </a:spcAft>
              <a:defRPr sz="3300">
                <a:solidFill>
                  <a:schemeClr val="tx1"/>
                </a:solidFill>
                <a:latin typeface="Calibri" pitchFamily="34" charset="0"/>
              </a:defRPr>
            </a:lvl6pPr>
            <a:lvl7pPr marL="685783" algn="ctr" rtl="0" eaLnBrk="1" fontAlgn="base" hangingPunct="1">
              <a:spcBef>
                <a:spcPct val="0"/>
              </a:spcBef>
              <a:spcAft>
                <a:spcPct val="0"/>
              </a:spcAft>
              <a:defRPr sz="3300">
                <a:solidFill>
                  <a:schemeClr val="tx1"/>
                </a:solidFill>
                <a:latin typeface="Calibri" pitchFamily="34" charset="0"/>
              </a:defRPr>
            </a:lvl7pPr>
            <a:lvl8pPr marL="1028674" algn="ctr" rtl="0" eaLnBrk="1" fontAlgn="base" hangingPunct="1">
              <a:spcBef>
                <a:spcPct val="0"/>
              </a:spcBef>
              <a:spcAft>
                <a:spcPct val="0"/>
              </a:spcAft>
              <a:defRPr sz="3300">
                <a:solidFill>
                  <a:schemeClr val="tx1"/>
                </a:solidFill>
                <a:latin typeface="Calibri" pitchFamily="34" charset="0"/>
              </a:defRPr>
            </a:lvl8pPr>
            <a:lvl9pPr marL="1371566" algn="ctr" rtl="0" eaLnBrk="1" fontAlgn="base" hangingPunct="1">
              <a:spcBef>
                <a:spcPct val="0"/>
              </a:spcBef>
              <a:spcAft>
                <a:spcPct val="0"/>
              </a:spcAft>
              <a:defRPr sz="3300">
                <a:solidFill>
                  <a:schemeClr val="tx1"/>
                </a:solidFill>
                <a:latin typeface="Calibri" pitchFamily="34" charset="0"/>
              </a:defRPr>
            </a:lvl9pPr>
          </a:lstStyle>
          <a:p>
            <a:pPr defTabSz="914400"/>
            <a:r>
              <a:rPr lang="en-US" sz="4400" b="1" dirty="0">
                <a:solidFill>
                  <a:srgbClr val="585858"/>
                </a:solidFill>
                <a:latin typeface="Source Sans Pro" panose="020B0503030403020204" pitchFamily="34" charset="0"/>
                <a:ea typeface="Source Sans Pro" panose="020B0503030403020204" pitchFamily="34" charset="0"/>
              </a:rPr>
              <a:t>Nomination Report FAQ’s and Tips</a:t>
            </a:r>
          </a:p>
        </p:txBody>
      </p:sp>
      <p:sp>
        <p:nvSpPr>
          <p:cNvPr id="5" name="TextBox 4">
            <a:extLst>
              <a:ext uri="{FF2B5EF4-FFF2-40B4-BE49-F238E27FC236}">
                <a16:creationId xmlns:a16="http://schemas.microsoft.com/office/drawing/2014/main" id="{DEC68E36-F4DF-AF08-D1C3-CDEFB81E9FCD}"/>
              </a:ext>
            </a:extLst>
          </p:cNvPr>
          <p:cNvSpPr txBox="1"/>
          <p:nvPr/>
        </p:nvSpPr>
        <p:spPr>
          <a:xfrm>
            <a:off x="647816" y="1985993"/>
            <a:ext cx="4721263" cy="3970318"/>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We will send you a custom link to your report. </a:t>
            </a:r>
            <a:r>
              <a:rPr lang="en-US" sz="1400" b="1" dirty="0">
                <a:solidFill>
                  <a:schemeClr val="tx1">
                    <a:lumMod val="75000"/>
                    <a:lumOff val="25000"/>
                  </a:schemeClr>
                </a:solidFill>
                <a:latin typeface="Source Sans Pro" panose="020B0503030403020204" pitchFamily="34" charset="0"/>
                <a:ea typeface="Source Sans Pro" panose="020B0503030403020204" pitchFamily="34" charset="0"/>
              </a:rPr>
              <a:t>You cannot log in directly to getwell or Rounds+ to access the report. </a:t>
            </a: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You must use the link provided. If you need your link again, </a:t>
            </a:r>
            <a:r>
              <a:rPr lang="en-US" sz="1400">
                <a:solidFill>
                  <a:schemeClr val="tx1">
                    <a:lumMod val="75000"/>
                    <a:lumOff val="25000"/>
                  </a:schemeClr>
                </a:solidFill>
                <a:latin typeface="Source Sans Pro" panose="020B0503030403020204" pitchFamily="34" charset="0"/>
                <a:ea typeface="Source Sans Pro" panose="020B0503030403020204" pitchFamily="34" charset="0"/>
              </a:rPr>
              <a:t>don’t hesitate to reach out.  </a:t>
            </a:r>
            <a:b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b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When you click on the link provided, you should get a prompt to enter your username and password. If you do not receive this prompt, please troubleshoot with the following: </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Retype your password being sure  that spelling is correct and there is not an extra space at the end</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Try a different browser</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Clear your browser cache and cookies. </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In your browser settings, remove the saved password for this page</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Allow pop-ups</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Please contact your IT department if none of the above solutions work for you </a:t>
            </a:r>
          </a:p>
        </p:txBody>
      </p:sp>
      <p:pic>
        <p:nvPicPr>
          <p:cNvPr id="7" name="Picture 6">
            <a:extLst>
              <a:ext uri="{FF2B5EF4-FFF2-40B4-BE49-F238E27FC236}">
                <a16:creationId xmlns:a16="http://schemas.microsoft.com/office/drawing/2014/main" id="{AA30E372-1DA2-A549-67AD-A02EB1D44A85}"/>
              </a:ext>
            </a:extLst>
          </p:cNvPr>
          <p:cNvPicPr>
            <a:picLocks noChangeAspect="1"/>
          </p:cNvPicPr>
          <p:nvPr/>
        </p:nvPicPr>
        <p:blipFill>
          <a:blip r:embed="rId3"/>
          <a:stretch>
            <a:fillRect/>
          </a:stretch>
        </p:blipFill>
        <p:spPr>
          <a:xfrm>
            <a:off x="5976653" y="1985993"/>
            <a:ext cx="4872948" cy="3323987"/>
          </a:xfrm>
          <a:prstGeom prst="rect">
            <a:avLst/>
          </a:prstGeom>
          <a:ln w="19050">
            <a:solidFill>
              <a:srgbClr val="609213"/>
            </a:solidFill>
          </a:ln>
          <a:effectLst>
            <a:outerShdw blurRad="50800" dist="38100" dir="2700000" algn="tl" rotWithShape="0">
              <a:prstClr val="black">
                <a:alpha val="40000"/>
              </a:prstClr>
            </a:outerShdw>
          </a:effectLst>
        </p:spPr>
      </p:pic>
      <p:sp>
        <p:nvSpPr>
          <p:cNvPr id="8" name="Arrow: Right 7">
            <a:extLst>
              <a:ext uri="{FF2B5EF4-FFF2-40B4-BE49-F238E27FC236}">
                <a16:creationId xmlns:a16="http://schemas.microsoft.com/office/drawing/2014/main" id="{F8BEA1F7-2CC0-7CE5-75E4-942262631B88}"/>
              </a:ext>
            </a:extLst>
          </p:cNvPr>
          <p:cNvSpPr/>
          <p:nvPr/>
        </p:nvSpPr>
        <p:spPr>
          <a:xfrm>
            <a:off x="5369079" y="3088256"/>
            <a:ext cx="1281887" cy="681487"/>
          </a:xfrm>
          <a:prstGeom prst="rightArrow">
            <a:avLst/>
          </a:prstGeom>
          <a:solidFill>
            <a:srgbClr val="609213"/>
          </a:solidFill>
          <a:ln>
            <a:solidFill>
              <a:srgbClr val="6092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9469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44B9CE4A-197B-4EB5-8F07-B528F211E6CA}"/>
              </a:ext>
            </a:extLst>
          </p:cNvPr>
          <p:cNvSpPr/>
          <p:nvPr/>
        </p:nvSpPr>
        <p:spPr>
          <a:xfrm>
            <a:off x="2" y="6514436"/>
            <a:ext cx="12170948" cy="337720"/>
          </a:xfrm>
          <a:prstGeom prst="roundRect">
            <a:avLst/>
          </a:prstGeom>
          <a:solidFill>
            <a:srgbClr val="609213"/>
          </a:solidFill>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sp>
      <p:pic>
        <p:nvPicPr>
          <p:cNvPr id="11" name="Picture 10" descr="A picture containing text, plant, screenshot&#10;&#10;Description automatically generated">
            <a:extLst>
              <a:ext uri="{FF2B5EF4-FFF2-40B4-BE49-F238E27FC236}">
                <a16:creationId xmlns:a16="http://schemas.microsoft.com/office/drawing/2014/main" id="{7E04CE15-21C8-4612-B5A5-CA259A3AE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6036" y="5805577"/>
            <a:ext cx="1704813" cy="899289"/>
          </a:xfrm>
          <a:prstGeom prst="roundRect">
            <a:avLst>
              <a:gd name="adj" fmla="val 8594"/>
            </a:avLst>
          </a:prstGeom>
          <a:solidFill>
            <a:srgbClr val="FFFFFF">
              <a:shade val="85000"/>
            </a:srgbClr>
          </a:solidFill>
          <a:ln>
            <a:noFill/>
          </a:ln>
          <a:effectLst>
            <a:outerShdw blurRad="63500" sx="102000" sy="102000" algn="ctr" rotWithShape="0">
              <a:prstClr val="black">
                <a:alpha val="40000"/>
              </a:prstClr>
            </a:outerShdw>
          </a:effectLst>
        </p:spPr>
      </p:pic>
      <p:sp>
        <p:nvSpPr>
          <p:cNvPr id="9" name="TextBox 8">
            <a:extLst>
              <a:ext uri="{FF2B5EF4-FFF2-40B4-BE49-F238E27FC236}">
                <a16:creationId xmlns:a16="http://schemas.microsoft.com/office/drawing/2014/main" id="{1437BE56-463B-7ED2-9ADA-999221780500}"/>
              </a:ext>
            </a:extLst>
          </p:cNvPr>
          <p:cNvSpPr txBox="1"/>
          <p:nvPr/>
        </p:nvSpPr>
        <p:spPr>
          <a:xfrm>
            <a:off x="0" y="482874"/>
            <a:ext cx="5258725"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Once you have accessed the report, you can change the date to sort your nominations.</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Be sure to click “apply filter” to make the change</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If you do not see the option to change the date, make sure your URL ends in ?allow_date=1</a:t>
            </a:r>
            <a:b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b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The easiest way to view your nominations is to export them to excel. </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If you do not see the document after you click export to Excel, check your downloads folder</a:t>
            </a:r>
          </a:p>
          <a:p>
            <a:pPr marL="742950" lvl="1"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Once you open the report, it will look like this:</a:t>
            </a:r>
          </a:p>
        </p:txBody>
      </p:sp>
      <p:pic>
        <p:nvPicPr>
          <p:cNvPr id="10" name="Picture 9">
            <a:extLst>
              <a:ext uri="{FF2B5EF4-FFF2-40B4-BE49-F238E27FC236}">
                <a16:creationId xmlns:a16="http://schemas.microsoft.com/office/drawing/2014/main" id="{41724193-DC75-839C-8EB8-725C6CB654F5}"/>
              </a:ext>
            </a:extLst>
          </p:cNvPr>
          <p:cNvPicPr>
            <a:picLocks noChangeAspect="1"/>
          </p:cNvPicPr>
          <p:nvPr/>
        </p:nvPicPr>
        <p:blipFill rotWithShape="1">
          <a:blip r:embed="rId3"/>
          <a:srcRect r="3462" b="5781"/>
          <a:stretch/>
        </p:blipFill>
        <p:spPr>
          <a:xfrm>
            <a:off x="5556388" y="739610"/>
            <a:ext cx="6262883" cy="4579221"/>
          </a:xfrm>
          <a:prstGeom prst="rect">
            <a:avLst/>
          </a:prstGeom>
          <a:ln w="19050">
            <a:solidFill>
              <a:srgbClr val="609213"/>
            </a:solidFill>
          </a:ln>
          <a:effectLst>
            <a:outerShdw blurRad="50800" dist="38100" dir="2700000" algn="tl" rotWithShape="0">
              <a:prstClr val="black">
                <a:alpha val="40000"/>
              </a:prstClr>
            </a:outerShdw>
          </a:effectLst>
        </p:spPr>
      </p:pic>
      <p:pic>
        <p:nvPicPr>
          <p:cNvPr id="3" name="Picture 2">
            <a:extLst>
              <a:ext uri="{FF2B5EF4-FFF2-40B4-BE49-F238E27FC236}">
                <a16:creationId xmlns:a16="http://schemas.microsoft.com/office/drawing/2014/main" id="{424F9802-56E3-0D8A-A2AA-DD20654E44D9}"/>
              </a:ext>
            </a:extLst>
          </p:cNvPr>
          <p:cNvPicPr>
            <a:picLocks noChangeAspect="1"/>
          </p:cNvPicPr>
          <p:nvPr/>
        </p:nvPicPr>
        <p:blipFill>
          <a:blip r:embed="rId4"/>
          <a:stretch>
            <a:fillRect/>
          </a:stretch>
        </p:blipFill>
        <p:spPr>
          <a:xfrm>
            <a:off x="205311" y="3171961"/>
            <a:ext cx="5202246" cy="1365710"/>
          </a:xfrm>
          <a:prstGeom prst="rect">
            <a:avLst/>
          </a:prstGeom>
          <a:ln w="19050">
            <a:solidFill>
              <a:srgbClr val="609213"/>
            </a:solidFill>
          </a:ln>
          <a:effectLst>
            <a:outerShdw blurRad="50800" dist="38100" dir="2700000" algn="tl" rotWithShape="0">
              <a:prstClr val="black">
                <a:alpha val="40000"/>
              </a:prstClr>
            </a:outerShdw>
          </a:effectLst>
        </p:spPr>
      </p:pic>
      <mc:AlternateContent xmlns:mc="http://schemas.openxmlformats.org/markup-compatibility/2006" xmlns:p14="http://schemas.microsoft.com/office/powerpoint/2010/main">
        <mc:Choice Requires="p14">
          <p:contentPart p14:bwMode="auto" r:id="rId5">
            <p14:nvContentPartPr>
              <p14:cNvPr id="32" name="Ink 31">
                <a:extLst>
                  <a:ext uri="{FF2B5EF4-FFF2-40B4-BE49-F238E27FC236}">
                    <a16:creationId xmlns:a16="http://schemas.microsoft.com/office/drawing/2014/main" id="{708368EA-EA31-47CD-3180-B5E75C47418C}"/>
                  </a:ext>
                </a:extLst>
              </p14:cNvPr>
              <p14:cNvContentPartPr/>
              <p14:nvPr/>
            </p14:nvContentPartPr>
            <p14:xfrm>
              <a:off x="3665785" y="653977"/>
              <a:ext cx="1163880" cy="360"/>
            </p14:xfrm>
          </p:contentPart>
        </mc:Choice>
        <mc:Fallback xmlns="">
          <p:pic>
            <p:nvPicPr>
              <p:cNvPr id="32" name="Ink 31">
                <a:extLst>
                  <a:ext uri="{FF2B5EF4-FFF2-40B4-BE49-F238E27FC236}">
                    <a16:creationId xmlns:a16="http://schemas.microsoft.com/office/drawing/2014/main" id="{708368EA-EA31-47CD-3180-B5E75C47418C}"/>
                  </a:ext>
                </a:extLst>
              </p:cNvPr>
              <p:cNvPicPr/>
              <p:nvPr/>
            </p:nvPicPr>
            <p:blipFill>
              <a:blip r:embed="rId6"/>
              <a:stretch>
                <a:fillRect/>
              </a:stretch>
            </p:blipFill>
            <p:spPr>
              <a:xfrm>
                <a:off x="3630145" y="582337"/>
                <a:ext cx="123552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3" name="Ink 32">
                <a:extLst>
                  <a:ext uri="{FF2B5EF4-FFF2-40B4-BE49-F238E27FC236}">
                    <a16:creationId xmlns:a16="http://schemas.microsoft.com/office/drawing/2014/main" id="{B756746A-ECCC-D4F7-B0EE-73EE455A7E17}"/>
                  </a:ext>
                </a:extLst>
              </p14:cNvPr>
              <p14:cNvContentPartPr/>
              <p14:nvPr/>
            </p14:nvContentPartPr>
            <p14:xfrm>
              <a:off x="7297465" y="2293057"/>
              <a:ext cx="845640" cy="360"/>
            </p14:xfrm>
          </p:contentPart>
        </mc:Choice>
        <mc:Fallback xmlns="">
          <p:pic>
            <p:nvPicPr>
              <p:cNvPr id="33" name="Ink 32">
                <a:extLst>
                  <a:ext uri="{FF2B5EF4-FFF2-40B4-BE49-F238E27FC236}">
                    <a16:creationId xmlns:a16="http://schemas.microsoft.com/office/drawing/2014/main" id="{B756746A-ECCC-D4F7-B0EE-73EE455A7E17}"/>
                  </a:ext>
                </a:extLst>
              </p:cNvPr>
              <p:cNvPicPr/>
              <p:nvPr/>
            </p:nvPicPr>
            <p:blipFill>
              <a:blip r:embed="rId8"/>
              <a:stretch>
                <a:fillRect/>
              </a:stretch>
            </p:blipFill>
            <p:spPr>
              <a:xfrm>
                <a:off x="7261825" y="2221417"/>
                <a:ext cx="91728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34" name="Ink 33">
                <a:extLst>
                  <a:ext uri="{FF2B5EF4-FFF2-40B4-BE49-F238E27FC236}">
                    <a16:creationId xmlns:a16="http://schemas.microsoft.com/office/drawing/2014/main" id="{D138B2A3-42C6-1DF2-623C-62B800018DFD}"/>
                  </a:ext>
                </a:extLst>
              </p14:cNvPr>
              <p14:cNvContentPartPr/>
              <p14:nvPr/>
            </p14:nvContentPartPr>
            <p14:xfrm>
              <a:off x="1992519" y="1085284"/>
              <a:ext cx="898200" cy="360"/>
            </p14:xfrm>
          </p:contentPart>
        </mc:Choice>
        <mc:Fallback xmlns="">
          <p:pic>
            <p:nvPicPr>
              <p:cNvPr id="34" name="Ink 33">
                <a:extLst>
                  <a:ext uri="{FF2B5EF4-FFF2-40B4-BE49-F238E27FC236}">
                    <a16:creationId xmlns:a16="http://schemas.microsoft.com/office/drawing/2014/main" id="{D138B2A3-42C6-1DF2-623C-62B800018DFD}"/>
                  </a:ext>
                </a:extLst>
              </p:cNvPr>
              <p:cNvPicPr/>
              <p:nvPr/>
            </p:nvPicPr>
            <p:blipFill>
              <a:blip r:embed="rId10"/>
              <a:stretch>
                <a:fillRect/>
              </a:stretch>
            </p:blipFill>
            <p:spPr>
              <a:xfrm>
                <a:off x="1956879" y="1013644"/>
                <a:ext cx="96984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35" name="Ink 34">
                <a:extLst>
                  <a:ext uri="{FF2B5EF4-FFF2-40B4-BE49-F238E27FC236}">
                    <a16:creationId xmlns:a16="http://schemas.microsoft.com/office/drawing/2014/main" id="{73D973F1-1190-AE39-95BD-642058775E88}"/>
                  </a:ext>
                </a:extLst>
              </p14:cNvPr>
              <p14:cNvContentPartPr/>
              <p14:nvPr/>
            </p14:nvContentPartPr>
            <p14:xfrm>
              <a:off x="9031945" y="2508697"/>
              <a:ext cx="520560" cy="360"/>
            </p14:xfrm>
          </p:contentPart>
        </mc:Choice>
        <mc:Fallback xmlns="">
          <p:pic>
            <p:nvPicPr>
              <p:cNvPr id="35" name="Ink 34">
                <a:extLst>
                  <a:ext uri="{FF2B5EF4-FFF2-40B4-BE49-F238E27FC236}">
                    <a16:creationId xmlns:a16="http://schemas.microsoft.com/office/drawing/2014/main" id="{73D973F1-1190-AE39-95BD-642058775E88}"/>
                  </a:ext>
                </a:extLst>
              </p:cNvPr>
              <p:cNvPicPr/>
              <p:nvPr/>
            </p:nvPicPr>
            <p:blipFill>
              <a:blip r:embed="rId12"/>
              <a:stretch>
                <a:fillRect/>
              </a:stretch>
            </p:blipFill>
            <p:spPr>
              <a:xfrm>
                <a:off x="8995945" y="2437057"/>
                <a:ext cx="5922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36" name="Ink 35">
                <a:extLst>
                  <a:ext uri="{FF2B5EF4-FFF2-40B4-BE49-F238E27FC236}">
                    <a16:creationId xmlns:a16="http://schemas.microsoft.com/office/drawing/2014/main" id="{7A6D51A2-836B-0E25-EAB3-7CED25EC77D3}"/>
                  </a:ext>
                </a:extLst>
              </p14:cNvPr>
              <p14:cNvContentPartPr/>
              <p14:nvPr/>
            </p14:nvContentPartPr>
            <p14:xfrm>
              <a:off x="2121745" y="1499298"/>
              <a:ext cx="1152360" cy="360"/>
            </p14:xfrm>
          </p:contentPart>
        </mc:Choice>
        <mc:Fallback xmlns="">
          <p:pic>
            <p:nvPicPr>
              <p:cNvPr id="36" name="Ink 35">
                <a:extLst>
                  <a:ext uri="{FF2B5EF4-FFF2-40B4-BE49-F238E27FC236}">
                    <a16:creationId xmlns:a16="http://schemas.microsoft.com/office/drawing/2014/main" id="{7A6D51A2-836B-0E25-EAB3-7CED25EC77D3}"/>
                  </a:ext>
                </a:extLst>
              </p:cNvPr>
              <p:cNvPicPr/>
              <p:nvPr/>
            </p:nvPicPr>
            <p:blipFill>
              <a:blip r:embed="rId14"/>
              <a:stretch>
                <a:fillRect/>
              </a:stretch>
            </p:blipFill>
            <p:spPr>
              <a:xfrm>
                <a:off x="2086105" y="1427658"/>
                <a:ext cx="12240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37" name="Ink 36">
                <a:extLst>
                  <a:ext uri="{FF2B5EF4-FFF2-40B4-BE49-F238E27FC236}">
                    <a16:creationId xmlns:a16="http://schemas.microsoft.com/office/drawing/2014/main" id="{AF83CAAA-DEAF-0401-E6D4-3FFC054C9C72}"/>
                  </a:ext>
                </a:extLst>
              </p14:cNvPr>
              <p14:cNvContentPartPr/>
              <p14:nvPr/>
            </p14:nvContentPartPr>
            <p14:xfrm>
              <a:off x="8790385" y="835057"/>
              <a:ext cx="456840" cy="360"/>
            </p14:xfrm>
          </p:contentPart>
        </mc:Choice>
        <mc:Fallback xmlns="">
          <p:pic>
            <p:nvPicPr>
              <p:cNvPr id="37" name="Ink 36">
                <a:extLst>
                  <a:ext uri="{FF2B5EF4-FFF2-40B4-BE49-F238E27FC236}">
                    <a16:creationId xmlns:a16="http://schemas.microsoft.com/office/drawing/2014/main" id="{AF83CAAA-DEAF-0401-E6D4-3FFC054C9C72}"/>
                  </a:ext>
                </a:extLst>
              </p:cNvPr>
              <p:cNvPicPr/>
              <p:nvPr/>
            </p:nvPicPr>
            <p:blipFill>
              <a:blip r:embed="rId16"/>
              <a:stretch>
                <a:fillRect/>
              </a:stretch>
            </p:blipFill>
            <p:spPr>
              <a:xfrm>
                <a:off x="8754385" y="763417"/>
                <a:ext cx="52848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38" name="Ink 37">
                <a:extLst>
                  <a:ext uri="{FF2B5EF4-FFF2-40B4-BE49-F238E27FC236}">
                    <a16:creationId xmlns:a16="http://schemas.microsoft.com/office/drawing/2014/main" id="{F11CBF0D-9F7E-5330-968B-365D588ACDBD}"/>
                  </a:ext>
                </a:extLst>
              </p14:cNvPr>
              <p14:cNvContentPartPr/>
              <p14:nvPr/>
            </p14:nvContentPartPr>
            <p14:xfrm>
              <a:off x="3872785" y="1930897"/>
              <a:ext cx="1042920" cy="360"/>
            </p14:xfrm>
          </p:contentPart>
        </mc:Choice>
        <mc:Fallback xmlns="">
          <p:pic>
            <p:nvPicPr>
              <p:cNvPr id="38" name="Ink 37">
                <a:extLst>
                  <a:ext uri="{FF2B5EF4-FFF2-40B4-BE49-F238E27FC236}">
                    <a16:creationId xmlns:a16="http://schemas.microsoft.com/office/drawing/2014/main" id="{F11CBF0D-9F7E-5330-968B-365D588ACDBD}"/>
                  </a:ext>
                </a:extLst>
              </p:cNvPr>
              <p:cNvPicPr/>
              <p:nvPr/>
            </p:nvPicPr>
            <p:blipFill>
              <a:blip r:embed="rId18"/>
              <a:stretch>
                <a:fillRect/>
              </a:stretch>
            </p:blipFill>
            <p:spPr>
              <a:xfrm>
                <a:off x="3837145" y="1858897"/>
                <a:ext cx="111456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9" name="Ink 38">
                <a:extLst>
                  <a:ext uri="{FF2B5EF4-FFF2-40B4-BE49-F238E27FC236}">
                    <a16:creationId xmlns:a16="http://schemas.microsoft.com/office/drawing/2014/main" id="{B6DA65EA-39CB-44D0-A5EC-AD6C8BFC21B6}"/>
                  </a:ext>
                </a:extLst>
              </p14:cNvPr>
              <p14:cNvContentPartPr/>
              <p14:nvPr/>
            </p14:nvContentPartPr>
            <p14:xfrm>
              <a:off x="336505" y="2155177"/>
              <a:ext cx="470160" cy="360"/>
            </p14:xfrm>
          </p:contentPart>
        </mc:Choice>
        <mc:Fallback xmlns="">
          <p:pic>
            <p:nvPicPr>
              <p:cNvPr id="39" name="Ink 38">
                <a:extLst>
                  <a:ext uri="{FF2B5EF4-FFF2-40B4-BE49-F238E27FC236}">
                    <a16:creationId xmlns:a16="http://schemas.microsoft.com/office/drawing/2014/main" id="{B6DA65EA-39CB-44D0-A5EC-AD6C8BFC21B6}"/>
                  </a:ext>
                </a:extLst>
              </p:cNvPr>
              <p:cNvPicPr/>
              <p:nvPr/>
            </p:nvPicPr>
            <p:blipFill>
              <a:blip r:embed="rId20"/>
              <a:stretch>
                <a:fillRect/>
              </a:stretch>
            </p:blipFill>
            <p:spPr>
              <a:xfrm>
                <a:off x="300505" y="2083177"/>
                <a:ext cx="5418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40" name="Ink 39">
                <a:extLst>
                  <a:ext uri="{FF2B5EF4-FFF2-40B4-BE49-F238E27FC236}">
                    <a16:creationId xmlns:a16="http://schemas.microsoft.com/office/drawing/2014/main" id="{53F81F4A-0D43-ADFC-C761-F88D2DB929AD}"/>
                  </a:ext>
                </a:extLst>
              </p14:cNvPr>
              <p14:cNvContentPartPr/>
              <p14:nvPr/>
            </p14:nvContentPartPr>
            <p14:xfrm>
              <a:off x="7349305" y="2750257"/>
              <a:ext cx="355320" cy="360"/>
            </p14:xfrm>
          </p:contentPart>
        </mc:Choice>
        <mc:Fallback xmlns="">
          <p:pic>
            <p:nvPicPr>
              <p:cNvPr id="40" name="Ink 39">
                <a:extLst>
                  <a:ext uri="{FF2B5EF4-FFF2-40B4-BE49-F238E27FC236}">
                    <a16:creationId xmlns:a16="http://schemas.microsoft.com/office/drawing/2014/main" id="{53F81F4A-0D43-ADFC-C761-F88D2DB929AD}"/>
                  </a:ext>
                </a:extLst>
              </p:cNvPr>
              <p:cNvPicPr/>
              <p:nvPr/>
            </p:nvPicPr>
            <p:blipFill>
              <a:blip r:embed="rId22"/>
              <a:stretch>
                <a:fillRect/>
              </a:stretch>
            </p:blipFill>
            <p:spPr>
              <a:xfrm>
                <a:off x="7313665" y="2678617"/>
                <a:ext cx="426960" cy="144000"/>
              </a:xfrm>
              <a:prstGeom prst="rect">
                <a:avLst/>
              </a:prstGeom>
            </p:spPr>
          </p:pic>
        </mc:Fallback>
      </mc:AlternateContent>
    </p:spTree>
    <p:extLst>
      <p:ext uri="{BB962C8B-B14F-4D97-AF65-F5344CB8AC3E}">
        <p14:creationId xmlns:p14="http://schemas.microsoft.com/office/powerpoint/2010/main" val="1074630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44B9CE4A-197B-4EB5-8F07-B528F211E6CA}"/>
              </a:ext>
            </a:extLst>
          </p:cNvPr>
          <p:cNvSpPr/>
          <p:nvPr/>
        </p:nvSpPr>
        <p:spPr>
          <a:xfrm>
            <a:off x="-12880" y="6468100"/>
            <a:ext cx="12170948" cy="337720"/>
          </a:xfrm>
          <a:prstGeom prst="roundRect">
            <a:avLst/>
          </a:prstGeom>
          <a:solidFill>
            <a:srgbClr val="609213"/>
          </a:solidFill>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sp>
      <p:pic>
        <p:nvPicPr>
          <p:cNvPr id="11" name="Picture 10" descr="A picture containing text, plant, screenshot&#10;&#10;Description automatically generated">
            <a:extLst>
              <a:ext uri="{FF2B5EF4-FFF2-40B4-BE49-F238E27FC236}">
                <a16:creationId xmlns:a16="http://schemas.microsoft.com/office/drawing/2014/main" id="{7E04CE15-21C8-4612-B5A5-CA259A3AE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6036" y="5805577"/>
            <a:ext cx="1704813" cy="899289"/>
          </a:xfrm>
          <a:prstGeom prst="roundRect">
            <a:avLst>
              <a:gd name="adj" fmla="val 8594"/>
            </a:avLst>
          </a:prstGeom>
          <a:solidFill>
            <a:srgbClr val="FFFFFF">
              <a:shade val="85000"/>
            </a:srgbClr>
          </a:solidFill>
          <a:ln>
            <a:noFill/>
          </a:ln>
          <a:effectLst>
            <a:outerShdw blurRad="63500" sx="102000" sy="102000" algn="ctr" rotWithShape="0">
              <a:prstClr val="black">
                <a:alpha val="40000"/>
              </a:prstClr>
            </a:outerShdw>
          </a:effectLst>
        </p:spPr>
      </p:pic>
      <p:sp>
        <p:nvSpPr>
          <p:cNvPr id="41" name="TextBox 40">
            <a:extLst>
              <a:ext uri="{FF2B5EF4-FFF2-40B4-BE49-F238E27FC236}">
                <a16:creationId xmlns:a16="http://schemas.microsoft.com/office/drawing/2014/main" id="{D4439D5A-AC3E-A087-C0F7-33F623B2EBB6}"/>
              </a:ext>
            </a:extLst>
          </p:cNvPr>
          <p:cNvSpPr txBox="1"/>
          <p:nvPr/>
        </p:nvSpPr>
        <p:spPr>
          <a:xfrm>
            <a:off x="0" y="634910"/>
            <a:ext cx="5749147" cy="3970318"/>
          </a:xfrm>
          <a:prstGeom prst="rect">
            <a:avLst/>
          </a:prstGeom>
          <a:noFill/>
        </p:spPr>
        <p:txBody>
          <a:bodyPr wrap="square" rtlCol="0">
            <a:spAutoFit/>
          </a:bodyPr>
          <a:lstStyle/>
          <a:p>
            <a:r>
              <a:rPr lang="en-US" sz="1600" b="1" dirty="0">
                <a:solidFill>
                  <a:schemeClr val="tx1">
                    <a:lumMod val="75000"/>
                    <a:lumOff val="25000"/>
                  </a:schemeClr>
                </a:solidFill>
                <a:latin typeface="Source Sans Pro" panose="020B0503030403020204" pitchFamily="34" charset="0"/>
                <a:ea typeface="Source Sans Pro" panose="020B0503030403020204" pitchFamily="34" charset="0"/>
              </a:rPr>
              <a:t>Tips for making your report easy to read:</a:t>
            </a:r>
          </a:p>
          <a:p>
            <a:endParaRPr lang="en-US" sz="1400" b="1"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You can delete any columns you don’t want to use/see. Simply click on the letter of the column at the top that you want to delete, right click your mouse, and select delete.</a:t>
            </a:r>
            <a:b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br>
            <a:b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b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You can expand a column by double clicking the line between it and the next column. Note: your cursor will change to two arrows with a line in the middle when you are over the correct spot to expand.</a:t>
            </a:r>
          </a:p>
          <a:p>
            <a:pPr marL="285750" indent="-285750">
              <a:buFont typeface="Arial" panose="020B0604020202020204" pitchFamily="34" charset="0"/>
              <a:buChar char="•"/>
            </a:pP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You can make the nomination story easier to read by selecting the column (by clicking on the letter above it) and then clicking “wrap text” towards the top of your screen.  </a:t>
            </a:r>
          </a:p>
        </p:txBody>
      </p:sp>
      <p:pic>
        <p:nvPicPr>
          <p:cNvPr id="4" name="Picture 3">
            <a:extLst>
              <a:ext uri="{FF2B5EF4-FFF2-40B4-BE49-F238E27FC236}">
                <a16:creationId xmlns:a16="http://schemas.microsoft.com/office/drawing/2014/main" id="{FE93F09A-F260-5712-0C79-0A8F9D2EFE54}"/>
              </a:ext>
            </a:extLst>
          </p:cNvPr>
          <p:cNvPicPr>
            <a:picLocks noChangeAspect="1"/>
          </p:cNvPicPr>
          <p:nvPr/>
        </p:nvPicPr>
        <p:blipFill rotWithShape="1">
          <a:blip r:embed="rId3"/>
          <a:srcRect t="25416" r="23690" b="25364"/>
          <a:stretch/>
        </p:blipFill>
        <p:spPr>
          <a:xfrm>
            <a:off x="5799491" y="368858"/>
            <a:ext cx="4307457" cy="1492901"/>
          </a:xfrm>
          <a:prstGeom prst="rect">
            <a:avLst/>
          </a:prstGeom>
          <a:ln w="19050">
            <a:solidFill>
              <a:srgbClr val="609213"/>
            </a:solidFill>
          </a:ln>
          <a:effectLst>
            <a:outerShdw blurRad="50800" dist="38100" dir="2700000" algn="tl" rotWithShape="0">
              <a:prstClr val="black">
                <a:alpha val="40000"/>
              </a:prstClr>
            </a:outerShdw>
          </a:effectLst>
        </p:spPr>
      </p:pic>
      <p:pic>
        <p:nvPicPr>
          <p:cNvPr id="12" name="Picture 11">
            <a:extLst>
              <a:ext uri="{FF2B5EF4-FFF2-40B4-BE49-F238E27FC236}">
                <a16:creationId xmlns:a16="http://schemas.microsoft.com/office/drawing/2014/main" id="{C026B364-F176-763C-2F35-A6D4D8213998}"/>
              </a:ext>
            </a:extLst>
          </p:cNvPr>
          <p:cNvPicPr>
            <a:picLocks noChangeAspect="1"/>
          </p:cNvPicPr>
          <p:nvPr/>
        </p:nvPicPr>
        <p:blipFill>
          <a:blip r:embed="rId4"/>
          <a:stretch>
            <a:fillRect/>
          </a:stretch>
        </p:blipFill>
        <p:spPr>
          <a:xfrm>
            <a:off x="5799491" y="3794882"/>
            <a:ext cx="4457649" cy="2445516"/>
          </a:xfrm>
          <a:prstGeom prst="rect">
            <a:avLst/>
          </a:prstGeom>
          <a:ln w="19050">
            <a:solidFill>
              <a:srgbClr val="609213"/>
            </a:solidFill>
          </a:ln>
          <a:effectLst>
            <a:outerShdw blurRad="50800" dist="38100" dir="2700000" algn="tl" rotWithShape="0">
              <a:prstClr val="black">
                <a:alpha val="40000"/>
              </a:prstClr>
            </a:outerShdw>
          </a:effectLst>
        </p:spPr>
      </p:pic>
      <p:sp>
        <p:nvSpPr>
          <p:cNvPr id="21" name="Arrow: Right 20">
            <a:extLst>
              <a:ext uri="{FF2B5EF4-FFF2-40B4-BE49-F238E27FC236}">
                <a16:creationId xmlns:a16="http://schemas.microsoft.com/office/drawing/2014/main" id="{0DDA3EE8-28A8-1F59-652E-30571D38D458}"/>
              </a:ext>
            </a:extLst>
          </p:cNvPr>
          <p:cNvSpPr/>
          <p:nvPr/>
        </p:nvSpPr>
        <p:spPr>
          <a:xfrm>
            <a:off x="3795623" y="1470388"/>
            <a:ext cx="2432649" cy="339382"/>
          </a:xfrm>
          <a:prstGeom prst="rightArrow">
            <a:avLst/>
          </a:prstGeom>
          <a:solidFill>
            <a:srgbClr val="609213"/>
          </a:solidFill>
          <a:ln>
            <a:solidFill>
              <a:srgbClr val="6092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Arrow: Right 41">
            <a:extLst>
              <a:ext uri="{FF2B5EF4-FFF2-40B4-BE49-F238E27FC236}">
                <a16:creationId xmlns:a16="http://schemas.microsoft.com/office/drawing/2014/main" id="{30D8BBB4-A338-2093-EABE-7FD0C591BF77}"/>
              </a:ext>
            </a:extLst>
          </p:cNvPr>
          <p:cNvSpPr/>
          <p:nvPr/>
        </p:nvSpPr>
        <p:spPr>
          <a:xfrm>
            <a:off x="5730594" y="4021233"/>
            <a:ext cx="2119443" cy="339382"/>
          </a:xfrm>
          <a:prstGeom prst="rightArrow">
            <a:avLst/>
          </a:prstGeom>
          <a:solidFill>
            <a:srgbClr val="609213"/>
          </a:solidFill>
          <a:ln>
            <a:solidFill>
              <a:srgbClr val="6092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4C20014D-E32D-4F9B-069C-2C0628D47512}"/>
              </a:ext>
            </a:extLst>
          </p:cNvPr>
          <p:cNvPicPr>
            <a:picLocks noChangeAspect="1"/>
          </p:cNvPicPr>
          <p:nvPr/>
        </p:nvPicPr>
        <p:blipFill>
          <a:blip r:embed="rId5"/>
          <a:stretch>
            <a:fillRect/>
          </a:stretch>
        </p:blipFill>
        <p:spPr>
          <a:xfrm>
            <a:off x="5646139" y="2088110"/>
            <a:ext cx="5343914" cy="1446991"/>
          </a:xfrm>
          <a:prstGeom prst="rect">
            <a:avLst/>
          </a:prstGeom>
        </p:spPr>
      </p:pic>
    </p:spTree>
    <p:extLst>
      <p:ext uri="{BB962C8B-B14F-4D97-AF65-F5344CB8AC3E}">
        <p14:creationId xmlns:p14="http://schemas.microsoft.com/office/powerpoint/2010/main" val="3082440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44B9CE4A-197B-4EB5-8F07-B528F211E6CA}"/>
              </a:ext>
            </a:extLst>
          </p:cNvPr>
          <p:cNvSpPr/>
          <p:nvPr/>
        </p:nvSpPr>
        <p:spPr>
          <a:xfrm>
            <a:off x="-12880" y="6468100"/>
            <a:ext cx="12170948" cy="337720"/>
          </a:xfrm>
          <a:prstGeom prst="roundRect">
            <a:avLst/>
          </a:prstGeom>
          <a:solidFill>
            <a:srgbClr val="609213"/>
          </a:solidFill>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sp>
      <p:pic>
        <p:nvPicPr>
          <p:cNvPr id="11" name="Picture 10" descr="A picture containing text, plant, screenshot&#10;&#10;Description automatically generated">
            <a:extLst>
              <a:ext uri="{FF2B5EF4-FFF2-40B4-BE49-F238E27FC236}">
                <a16:creationId xmlns:a16="http://schemas.microsoft.com/office/drawing/2014/main" id="{7E04CE15-21C8-4612-B5A5-CA259A3AE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6036" y="5805577"/>
            <a:ext cx="1704813" cy="899289"/>
          </a:xfrm>
          <a:prstGeom prst="roundRect">
            <a:avLst>
              <a:gd name="adj" fmla="val 8594"/>
            </a:avLst>
          </a:prstGeom>
          <a:solidFill>
            <a:srgbClr val="FFFFFF">
              <a:shade val="85000"/>
            </a:srgbClr>
          </a:solidFill>
          <a:ln>
            <a:noFill/>
          </a:ln>
          <a:effectLst>
            <a:outerShdw blurRad="63500" sx="102000" sy="102000" algn="ctr" rotWithShape="0">
              <a:prstClr val="black">
                <a:alpha val="40000"/>
              </a:prstClr>
            </a:outerShdw>
          </a:effectLst>
        </p:spPr>
      </p:pic>
      <p:sp>
        <p:nvSpPr>
          <p:cNvPr id="41" name="TextBox 40">
            <a:extLst>
              <a:ext uri="{FF2B5EF4-FFF2-40B4-BE49-F238E27FC236}">
                <a16:creationId xmlns:a16="http://schemas.microsoft.com/office/drawing/2014/main" id="{D4439D5A-AC3E-A087-C0F7-33F623B2EBB6}"/>
              </a:ext>
            </a:extLst>
          </p:cNvPr>
          <p:cNvSpPr txBox="1"/>
          <p:nvPr/>
        </p:nvSpPr>
        <p:spPr>
          <a:xfrm>
            <a:off x="163903" y="324359"/>
            <a:ext cx="4028536" cy="4001095"/>
          </a:xfrm>
          <a:prstGeom prst="rect">
            <a:avLst/>
          </a:prstGeom>
          <a:noFill/>
        </p:spPr>
        <p:txBody>
          <a:bodyPr wrap="square" rtlCol="0">
            <a:spAutoFit/>
          </a:bodyPr>
          <a:lstStyle/>
          <a:p>
            <a:r>
              <a:rPr lang="en-US" sz="1600" b="1" dirty="0">
                <a:solidFill>
                  <a:schemeClr val="tx1">
                    <a:lumMod val="75000"/>
                    <a:lumOff val="25000"/>
                  </a:schemeClr>
                </a:solidFill>
                <a:latin typeface="Source Sans Pro" panose="020B0503030403020204" pitchFamily="34" charset="0"/>
                <a:ea typeface="Source Sans Pro" panose="020B0503030403020204" pitchFamily="34" charset="0"/>
              </a:rPr>
              <a:t>Tips for making your report easy to read:</a:t>
            </a:r>
          </a:p>
          <a:p>
            <a:endParaRPr lang="en-US" sz="1400" b="1" dirty="0">
              <a:solidFill>
                <a:schemeClr val="tx1">
                  <a:lumMod val="75000"/>
                  <a:lumOff val="25000"/>
                </a:schemeClr>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Finally, you can shift the text to the top of each cell so it lines up nicely with your nomination story. Click the little triangle in the upper left corner of the spreadsheet to highlight everything. Then click the upper left lines in the alignment section of the toolbar/ ribbon.  </a:t>
            </a:r>
          </a:p>
          <a:p>
            <a:pPr marL="285750" indent="-285750">
              <a:buFont typeface="Arial" panose="020B0604020202020204" pitchFamily="34" charset="0"/>
              <a:buChar char="•"/>
            </a:pP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a:p>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Extra tip:</a:t>
            </a:r>
          </a:p>
          <a:p>
            <a:pPr marL="285750" indent="-285750">
              <a:buFont typeface="Arial" panose="020B0604020202020204" pitchFamily="34" charset="0"/>
              <a:buChar char="•"/>
            </a:pPr>
            <a: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t>Using Excel makes it easy to blind your nominations! You can click on the cell with the nomination story then hold Ctrl down and hit your H key) to bring up the replace option. You can replace the nurses name with something else (Replace Cindy with X for example). Don’t forget to do plurals too!  </a:t>
            </a:r>
            <a:br>
              <a:rPr lang="en-US" sz="1400" dirty="0">
                <a:solidFill>
                  <a:schemeClr val="tx1">
                    <a:lumMod val="75000"/>
                    <a:lumOff val="25000"/>
                  </a:schemeClr>
                </a:solidFill>
                <a:latin typeface="Source Sans Pro" panose="020B0503030403020204" pitchFamily="34" charset="0"/>
                <a:ea typeface="Source Sans Pro" panose="020B0503030403020204" pitchFamily="34" charset="0"/>
              </a:rPr>
            </a:br>
            <a:endParaRPr lang="en-US" sz="1400" dirty="0">
              <a:solidFill>
                <a:schemeClr val="tx1">
                  <a:lumMod val="75000"/>
                  <a:lumOff val="25000"/>
                </a:schemeClr>
              </a:solidFill>
              <a:latin typeface="Source Sans Pro" panose="020B0503030403020204" pitchFamily="34" charset="0"/>
              <a:ea typeface="Source Sans Pro" panose="020B0503030403020204" pitchFamily="34" charset="0"/>
            </a:endParaRPr>
          </a:p>
        </p:txBody>
      </p:sp>
      <p:pic>
        <p:nvPicPr>
          <p:cNvPr id="3" name="Picture 2">
            <a:extLst>
              <a:ext uri="{FF2B5EF4-FFF2-40B4-BE49-F238E27FC236}">
                <a16:creationId xmlns:a16="http://schemas.microsoft.com/office/drawing/2014/main" id="{61D1D1CD-1D94-4C3C-A480-4F2DCC5A373E}"/>
              </a:ext>
            </a:extLst>
          </p:cNvPr>
          <p:cNvPicPr>
            <a:picLocks noChangeAspect="1"/>
          </p:cNvPicPr>
          <p:nvPr/>
        </p:nvPicPr>
        <p:blipFill>
          <a:blip r:embed="rId3"/>
          <a:stretch>
            <a:fillRect/>
          </a:stretch>
        </p:blipFill>
        <p:spPr>
          <a:xfrm>
            <a:off x="4403575" y="332857"/>
            <a:ext cx="7439265" cy="3688375"/>
          </a:xfrm>
          <a:prstGeom prst="rect">
            <a:avLst/>
          </a:prstGeom>
          <a:ln w="19050">
            <a:solidFill>
              <a:srgbClr val="609213"/>
            </a:solidFill>
          </a:ln>
          <a:effectLst>
            <a:outerShdw blurRad="50800" dist="38100" dir="2700000" algn="tl" rotWithShape="0">
              <a:prstClr val="black">
                <a:alpha val="40000"/>
              </a:prstClr>
            </a:outerShdw>
          </a:effectLst>
        </p:spPr>
      </p:pic>
      <p:sp>
        <p:nvSpPr>
          <p:cNvPr id="42" name="Arrow: Right 41">
            <a:extLst>
              <a:ext uri="{FF2B5EF4-FFF2-40B4-BE49-F238E27FC236}">
                <a16:creationId xmlns:a16="http://schemas.microsoft.com/office/drawing/2014/main" id="{30D8BBB4-A338-2093-EABE-7FD0C591BF77}"/>
              </a:ext>
            </a:extLst>
          </p:cNvPr>
          <p:cNvSpPr/>
          <p:nvPr/>
        </p:nvSpPr>
        <p:spPr>
          <a:xfrm rot="10800000">
            <a:off x="4540149" y="1016028"/>
            <a:ext cx="2119443" cy="339382"/>
          </a:xfrm>
          <a:prstGeom prst="rightArrow">
            <a:avLst/>
          </a:prstGeom>
          <a:solidFill>
            <a:srgbClr val="609213"/>
          </a:solidFill>
          <a:ln>
            <a:solidFill>
              <a:srgbClr val="6092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0DDA3EE8-28A8-1F59-652E-30571D38D458}"/>
              </a:ext>
            </a:extLst>
          </p:cNvPr>
          <p:cNvSpPr/>
          <p:nvPr/>
        </p:nvSpPr>
        <p:spPr>
          <a:xfrm rot="10800000">
            <a:off x="6397924" y="515075"/>
            <a:ext cx="2432649" cy="339382"/>
          </a:xfrm>
          <a:prstGeom prst="rightArrow">
            <a:avLst/>
          </a:prstGeom>
          <a:solidFill>
            <a:srgbClr val="609213"/>
          </a:solidFill>
          <a:ln>
            <a:solidFill>
              <a:srgbClr val="6092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1934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5923</TotalTime>
  <Words>499</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Source Sans Pro</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Jairamani</dc:creator>
  <cp:lastModifiedBy>Melissa Barnes</cp:lastModifiedBy>
  <cp:revision>3</cp:revision>
  <dcterms:created xsi:type="dcterms:W3CDTF">2022-04-05T20:13:29Z</dcterms:created>
  <dcterms:modified xsi:type="dcterms:W3CDTF">2022-06-21T18:14:25Z</dcterms:modified>
</cp:coreProperties>
</file>