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mp3" ContentType="audi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63" r:id="rId1"/>
    <p:sldMasterId id="2147483782" r:id="rId2"/>
    <p:sldMasterId id="2147483801" r:id="rId3"/>
    <p:sldMasterId id="2147483813" r:id="rId4"/>
  </p:sldMasterIdLst>
  <p:notesMasterIdLst>
    <p:notesMasterId r:id="rId59"/>
  </p:notesMasterIdLst>
  <p:handoutMasterIdLst>
    <p:handoutMasterId r:id="rId60"/>
  </p:handoutMasterIdLst>
  <p:sldIdLst>
    <p:sldId id="256" r:id="rId5"/>
    <p:sldId id="331" r:id="rId6"/>
    <p:sldId id="275" r:id="rId7"/>
    <p:sldId id="312" r:id="rId8"/>
    <p:sldId id="306" r:id="rId9"/>
    <p:sldId id="277" r:id="rId10"/>
    <p:sldId id="278" r:id="rId11"/>
    <p:sldId id="279" r:id="rId12"/>
    <p:sldId id="264" r:id="rId13"/>
    <p:sldId id="344" r:id="rId14"/>
    <p:sldId id="266" r:id="rId15"/>
    <p:sldId id="316" r:id="rId16"/>
    <p:sldId id="280" r:id="rId17"/>
    <p:sldId id="269" r:id="rId18"/>
    <p:sldId id="315" r:id="rId19"/>
    <p:sldId id="258" r:id="rId20"/>
    <p:sldId id="272" r:id="rId21"/>
    <p:sldId id="326" r:id="rId22"/>
    <p:sldId id="342" r:id="rId23"/>
    <p:sldId id="328" r:id="rId24"/>
    <p:sldId id="267" r:id="rId25"/>
    <p:sldId id="273" r:id="rId26"/>
    <p:sldId id="324" r:id="rId27"/>
    <p:sldId id="325" r:id="rId28"/>
    <p:sldId id="259" r:id="rId29"/>
    <p:sldId id="261" r:id="rId30"/>
    <p:sldId id="274" r:id="rId31"/>
    <p:sldId id="268" r:id="rId32"/>
    <p:sldId id="307" r:id="rId33"/>
    <p:sldId id="281" r:id="rId34"/>
    <p:sldId id="322" r:id="rId35"/>
    <p:sldId id="296" r:id="rId36"/>
    <p:sldId id="297" r:id="rId37"/>
    <p:sldId id="298" r:id="rId38"/>
    <p:sldId id="299" r:id="rId39"/>
    <p:sldId id="318" r:id="rId40"/>
    <p:sldId id="300" r:id="rId41"/>
    <p:sldId id="330" r:id="rId42"/>
    <p:sldId id="301" r:id="rId43"/>
    <p:sldId id="283" r:id="rId44"/>
    <p:sldId id="284" r:id="rId45"/>
    <p:sldId id="345" r:id="rId46"/>
    <p:sldId id="319" r:id="rId47"/>
    <p:sldId id="286" r:id="rId48"/>
    <p:sldId id="290" r:id="rId49"/>
    <p:sldId id="291" r:id="rId50"/>
    <p:sldId id="292" r:id="rId51"/>
    <p:sldId id="340" r:id="rId52"/>
    <p:sldId id="341" r:id="rId53"/>
    <p:sldId id="336" r:id="rId54"/>
    <p:sldId id="337" r:id="rId55"/>
    <p:sldId id="338" r:id="rId56"/>
    <p:sldId id="339" r:id="rId57"/>
    <p:sldId id="310" r:id="rId5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752" y="8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76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63" Type="http://schemas.openxmlformats.org/officeDocument/2006/relationships/viewProps" Target="viewProps.xml"/><Relationship Id="rId64" Type="http://schemas.openxmlformats.org/officeDocument/2006/relationships/theme" Target="theme/theme1.xml"/><Relationship Id="rId65" Type="http://schemas.openxmlformats.org/officeDocument/2006/relationships/tableStyles" Target="tableStyles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slide" Target="slides/slide53.xml"/><Relationship Id="rId58" Type="http://schemas.openxmlformats.org/officeDocument/2006/relationships/slide" Target="slides/slide54.xml"/><Relationship Id="rId59" Type="http://schemas.openxmlformats.org/officeDocument/2006/relationships/notesMaster" Target="notesMasters/notesMaster1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60" Type="http://schemas.openxmlformats.org/officeDocument/2006/relationships/handoutMaster" Target="handoutMasters/handoutMaster1.xml"/><Relationship Id="rId61" Type="http://schemas.openxmlformats.org/officeDocument/2006/relationships/printerSettings" Target="printerSettings/printerSettings1.bin"/><Relationship Id="rId62" Type="http://schemas.openxmlformats.org/officeDocument/2006/relationships/presProps" Target="presProp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g"/><Relationship Id="rId2" Type="http://schemas.openxmlformats.org/officeDocument/2006/relationships/image" Target="../media/image9.jpeg"/><Relationship Id="rId3" Type="http://schemas.openxmlformats.org/officeDocument/2006/relationships/image" Target="../media/image10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g"/><Relationship Id="rId2" Type="http://schemas.openxmlformats.org/officeDocument/2006/relationships/image" Target="../media/image9.jpeg"/><Relationship Id="rId3" Type="http://schemas.openxmlformats.org/officeDocument/2006/relationships/image" Target="../media/image1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D448339-5199-444B-B97E-DFCD02FF194B}" type="doc">
      <dgm:prSet loTypeId="urn:microsoft.com/office/officeart/2005/8/layout/vList3" loCatId="" qsTypeId="urn:microsoft.com/office/officeart/2005/8/quickstyle/3D1" qsCatId="3D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2797CC24-72E7-0F4F-AF69-6329681C0D4B}">
      <dgm:prSet phldrT="[Text]"/>
      <dgm:spPr/>
      <dgm:t>
        <a:bodyPr/>
        <a:lstStyle/>
        <a:p>
          <a:r>
            <a:rPr lang="en-US" dirty="0" smtClean="0">
              <a:latin typeface="Arial"/>
              <a:cs typeface="Arial"/>
            </a:rPr>
            <a:t>Provide an overview of Brain tumors</a:t>
          </a:r>
          <a:endParaRPr lang="en-US" dirty="0">
            <a:latin typeface="Arial"/>
            <a:cs typeface="Arial"/>
          </a:endParaRPr>
        </a:p>
      </dgm:t>
    </dgm:pt>
    <dgm:pt modelId="{D185CAF5-BA07-BE44-9972-A0DA385E6CBE}" type="parTrans" cxnId="{169C363F-E76B-504B-8606-D20E146E98E8}">
      <dgm:prSet/>
      <dgm:spPr/>
      <dgm:t>
        <a:bodyPr/>
        <a:lstStyle/>
        <a:p>
          <a:endParaRPr lang="en-US">
            <a:latin typeface="Arial"/>
            <a:cs typeface="Arial"/>
          </a:endParaRPr>
        </a:p>
      </dgm:t>
    </dgm:pt>
    <dgm:pt modelId="{EE07667B-CC0E-084E-81D1-8BAC5C0564F9}" type="sibTrans" cxnId="{169C363F-E76B-504B-8606-D20E146E98E8}">
      <dgm:prSet/>
      <dgm:spPr/>
      <dgm:t>
        <a:bodyPr/>
        <a:lstStyle/>
        <a:p>
          <a:endParaRPr lang="en-US">
            <a:latin typeface="Arial"/>
            <a:cs typeface="Arial"/>
          </a:endParaRPr>
        </a:p>
      </dgm:t>
    </dgm:pt>
    <dgm:pt modelId="{C2A7C637-9725-714C-AB74-52B4BD099244}">
      <dgm:prSet phldrT="[Text]"/>
      <dgm:spPr/>
      <dgm:t>
        <a:bodyPr/>
        <a:lstStyle/>
        <a:p>
          <a:r>
            <a:rPr lang="en-US" dirty="0" smtClean="0">
              <a:latin typeface="Arial"/>
              <a:cs typeface="Arial"/>
            </a:rPr>
            <a:t>Review concepts of pathology and treatment</a:t>
          </a:r>
          <a:endParaRPr lang="en-US" dirty="0">
            <a:latin typeface="Arial"/>
            <a:cs typeface="Arial"/>
          </a:endParaRPr>
        </a:p>
      </dgm:t>
    </dgm:pt>
    <dgm:pt modelId="{0FBE933C-7ADC-F34C-B411-C5E45602BEAA}" type="parTrans" cxnId="{FAFEB0F4-4914-D94C-B282-852143F0529F}">
      <dgm:prSet/>
      <dgm:spPr/>
      <dgm:t>
        <a:bodyPr/>
        <a:lstStyle/>
        <a:p>
          <a:endParaRPr lang="en-US">
            <a:latin typeface="Arial"/>
            <a:cs typeface="Arial"/>
          </a:endParaRPr>
        </a:p>
      </dgm:t>
    </dgm:pt>
    <dgm:pt modelId="{56C774B5-303B-104E-B29A-532729BC87D5}" type="sibTrans" cxnId="{FAFEB0F4-4914-D94C-B282-852143F0529F}">
      <dgm:prSet/>
      <dgm:spPr/>
      <dgm:t>
        <a:bodyPr/>
        <a:lstStyle/>
        <a:p>
          <a:endParaRPr lang="en-US">
            <a:latin typeface="Arial"/>
            <a:cs typeface="Arial"/>
          </a:endParaRPr>
        </a:p>
      </dgm:t>
    </dgm:pt>
    <dgm:pt modelId="{3264D8AE-2304-044B-A312-A4BC24055B7C}">
      <dgm:prSet phldrT="[Text]"/>
      <dgm:spPr/>
      <dgm:t>
        <a:bodyPr/>
        <a:lstStyle/>
        <a:p>
          <a:r>
            <a:rPr lang="en-US" dirty="0" smtClean="0">
              <a:latin typeface="Arial"/>
              <a:cs typeface="Arial"/>
            </a:rPr>
            <a:t>Review key nursing interventions</a:t>
          </a:r>
          <a:endParaRPr lang="en-US" dirty="0">
            <a:latin typeface="Arial"/>
            <a:cs typeface="Arial"/>
          </a:endParaRPr>
        </a:p>
      </dgm:t>
    </dgm:pt>
    <dgm:pt modelId="{6D5A45DC-DF0C-7840-853D-F8B07864339C}" type="parTrans" cxnId="{3A356A94-C522-294C-867E-5827A130DC35}">
      <dgm:prSet/>
      <dgm:spPr/>
      <dgm:t>
        <a:bodyPr/>
        <a:lstStyle/>
        <a:p>
          <a:endParaRPr lang="en-US">
            <a:latin typeface="Arial"/>
            <a:cs typeface="Arial"/>
          </a:endParaRPr>
        </a:p>
      </dgm:t>
    </dgm:pt>
    <dgm:pt modelId="{AAA30824-0EEF-9548-90F2-3BB7AE65E21B}" type="sibTrans" cxnId="{3A356A94-C522-294C-867E-5827A130DC35}">
      <dgm:prSet/>
      <dgm:spPr/>
      <dgm:t>
        <a:bodyPr/>
        <a:lstStyle/>
        <a:p>
          <a:endParaRPr lang="en-US">
            <a:latin typeface="Arial"/>
            <a:cs typeface="Arial"/>
          </a:endParaRPr>
        </a:p>
      </dgm:t>
    </dgm:pt>
    <dgm:pt modelId="{B68B02D1-5B66-5143-A7C7-EA9ADC5AEF80}" type="pres">
      <dgm:prSet presAssocID="{FD448339-5199-444B-B97E-DFCD02FF194B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1519835-A2D2-2042-80A9-991F4BC27235}" type="pres">
      <dgm:prSet presAssocID="{2797CC24-72E7-0F4F-AF69-6329681C0D4B}" presName="composite" presStyleCnt="0"/>
      <dgm:spPr/>
      <dgm:t>
        <a:bodyPr/>
        <a:lstStyle/>
        <a:p>
          <a:endParaRPr lang="en-US"/>
        </a:p>
      </dgm:t>
    </dgm:pt>
    <dgm:pt modelId="{EC9EB942-77C8-1642-9B75-1AF34AFA3783}" type="pres">
      <dgm:prSet presAssocID="{2797CC24-72E7-0F4F-AF69-6329681C0D4B}" presName="imgShp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04CCD58F-363F-4249-A147-8C17F9DCD83B}" type="pres">
      <dgm:prSet presAssocID="{2797CC24-72E7-0F4F-AF69-6329681C0D4B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56D4EB-D2AB-C44B-BAD4-DCFBA6EAF5B8}" type="pres">
      <dgm:prSet presAssocID="{EE07667B-CC0E-084E-81D1-8BAC5C0564F9}" presName="spacing" presStyleCnt="0"/>
      <dgm:spPr/>
      <dgm:t>
        <a:bodyPr/>
        <a:lstStyle/>
        <a:p>
          <a:endParaRPr lang="en-US"/>
        </a:p>
      </dgm:t>
    </dgm:pt>
    <dgm:pt modelId="{472E3FBE-55B7-0048-AA9F-E851DEC26CBE}" type="pres">
      <dgm:prSet presAssocID="{C2A7C637-9725-714C-AB74-52B4BD099244}" presName="composite" presStyleCnt="0"/>
      <dgm:spPr/>
      <dgm:t>
        <a:bodyPr/>
        <a:lstStyle/>
        <a:p>
          <a:endParaRPr lang="en-US"/>
        </a:p>
      </dgm:t>
    </dgm:pt>
    <dgm:pt modelId="{3F11345B-87D8-204C-BF0A-133B841E49E0}" type="pres">
      <dgm:prSet presAssocID="{C2A7C637-9725-714C-AB74-52B4BD099244}" presName="imgShp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</dgm:spPr>
      <dgm:t>
        <a:bodyPr/>
        <a:lstStyle/>
        <a:p>
          <a:endParaRPr lang="en-US"/>
        </a:p>
      </dgm:t>
    </dgm:pt>
    <dgm:pt modelId="{625DFC01-BDB8-A94D-92A9-45612AD411F9}" type="pres">
      <dgm:prSet presAssocID="{C2A7C637-9725-714C-AB74-52B4BD099244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3C3EFF-B9D5-D84B-B625-C83C168AB3B6}" type="pres">
      <dgm:prSet presAssocID="{56C774B5-303B-104E-B29A-532729BC87D5}" presName="spacing" presStyleCnt="0"/>
      <dgm:spPr/>
      <dgm:t>
        <a:bodyPr/>
        <a:lstStyle/>
        <a:p>
          <a:endParaRPr lang="en-US"/>
        </a:p>
      </dgm:t>
    </dgm:pt>
    <dgm:pt modelId="{475AFF34-7F67-654D-948D-461D0FB1CC22}" type="pres">
      <dgm:prSet presAssocID="{3264D8AE-2304-044B-A312-A4BC24055B7C}" presName="composite" presStyleCnt="0"/>
      <dgm:spPr/>
      <dgm:t>
        <a:bodyPr/>
        <a:lstStyle/>
        <a:p>
          <a:endParaRPr lang="en-US"/>
        </a:p>
      </dgm:t>
    </dgm:pt>
    <dgm:pt modelId="{6D4E049E-2DF9-414B-BCD8-895C73017A61}" type="pres">
      <dgm:prSet presAssocID="{3264D8AE-2304-044B-A312-A4BC24055B7C}" presName="imgShp" presStyleLbl="f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B9C139E9-C1CF-DD49-8528-41B1F14756FC}" type="pres">
      <dgm:prSet presAssocID="{3264D8AE-2304-044B-A312-A4BC24055B7C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CEF0411-2E2C-364A-A367-E3CD138CA451}" type="presOf" srcId="{2797CC24-72E7-0F4F-AF69-6329681C0D4B}" destId="{04CCD58F-363F-4249-A147-8C17F9DCD83B}" srcOrd="0" destOrd="0" presId="urn:microsoft.com/office/officeart/2005/8/layout/vList3"/>
    <dgm:cxn modelId="{169C363F-E76B-504B-8606-D20E146E98E8}" srcId="{FD448339-5199-444B-B97E-DFCD02FF194B}" destId="{2797CC24-72E7-0F4F-AF69-6329681C0D4B}" srcOrd="0" destOrd="0" parTransId="{D185CAF5-BA07-BE44-9972-A0DA385E6CBE}" sibTransId="{EE07667B-CC0E-084E-81D1-8BAC5C0564F9}"/>
    <dgm:cxn modelId="{FAFEB0F4-4914-D94C-B282-852143F0529F}" srcId="{FD448339-5199-444B-B97E-DFCD02FF194B}" destId="{C2A7C637-9725-714C-AB74-52B4BD099244}" srcOrd="1" destOrd="0" parTransId="{0FBE933C-7ADC-F34C-B411-C5E45602BEAA}" sibTransId="{56C774B5-303B-104E-B29A-532729BC87D5}"/>
    <dgm:cxn modelId="{3A356A94-C522-294C-867E-5827A130DC35}" srcId="{FD448339-5199-444B-B97E-DFCD02FF194B}" destId="{3264D8AE-2304-044B-A312-A4BC24055B7C}" srcOrd="2" destOrd="0" parTransId="{6D5A45DC-DF0C-7840-853D-F8B07864339C}" sibTransId="{AAA30824-0EEF-9548-90F2-3BB7AE65E21B}"/>
    <dgm:cxn modelId="{3DE37FCF-EE38-1844-9ABB-56D6C48CACE6}" type="presOf" srcId="{FD448339-5199-444B-B97E-DFCD02FF194B}" destId="{B68B02D1-5B66-5143-A7C7-EA9ADC5AEF80}" srcOrd="0" destOrd="0" presId="urn:microsoft.com/office/officeart/2005/8/layout/vList3"/>
    <dgm:cxn modelId="{6DC286E2-466B-D349-81C7-B94BBCB4763D}" type="presOf" srcId="{C2A7C637-9725-714C-AB74-52B4BD099244}" destId="{625DFC01-BDB8-A94D-92A9-45612AD411F9}" srcOrd="0" destOrd="0" presId="urn:microsoft.com/office/officeart/2005/8/layout/vList3"/>
    <dgm:cxn modelId="{9F19A726-3EC2-154B-BF2F-33BD22B0DF38}" type="presOf" srcId="{3264D8AE-2304-044B-A312-A4BC24055B7C}" destId="{B9C139E9-C1CF-DD49-8528-41B1F14756FC}" srcOrd="0" destOrd="0" presId="urn:microsoft.com/office/officeart/2005/8/layout/vList3"/>
    <dgm:cxn modelId="{803F4744-3C55-F047-B95B-EA132847FA33}" type="presParOf" srcId="{B68B02D1-5B66-5143-A7C7-EA9ADC5AEF80}" destId="{61519835-A2D2-2042-80A9-991F4BC27235}" srcOrd="0" destOrd="0" presId="urn:microsoft.com/office/officeart/2005/8/layout/vList3"/>
    <dgm:cxn modelId="{715D289D-2EE9-3540-A07C-9AACCAD453B2}" type="presParOf" srcId="{61519835-A2D2-2042-80A9-991F4BC27235}" destId="{EC9EB942-77C8-1642-9B75-1AF34AFA3783}" srcOrd="0" destOrd="0" presId="urn:microsoft.com/office/officeart/2005/8/layout/vList3"/>
    <dgm:cxn modelId="{A8F86670-6A13-0B40-81F3-95A13C83677E}" type="presParOf" srcId="{61519835-A2D2-2042-80A9-991F4BC27235}" destId="{04CCD58F-363F-4249-A147-8C17F9DCD83B}" srcOrd="1" destOrd="0" presId="urn:microsoft.com/office/officeart/2005/8/layout/vList3"/>
    <dgm:cxn modelId="{4E839B5D-8B0A-E246-AF85-CAB06B452A40}" type="presParOf" srcId="{B68B02D1-5B66-5143-A7C7-EA9ADC5AEF80}" destId="{4256D4EB-D2AB-C44B-BAD4-DCFBA6EAF5B8}" srcOrd="1" destOrd="0" presId="urn:microsoft.com/office/officeart/2005/8/layout/vList3"/>
    <dgm:cxn modelId="{201D0374-D22C-6645-829F-73DD39831225}" type="presParOf" srcId="{B68B02D1-5B66-5143-A7C7-EA9ADC5AEF80}" destId="{472E3FBE-55B7-0048-AA9F-E851DEC26CBE}" srcOrd="2" destOrd="0" presId="urn:microsoft.com/office/officeart/2005/8/layout/vList3"/>
    <dgm:cxn modelId="{0662B14B-B482-8546-945A-C6C7A1FF14E0}" type="presParOf" srcId="{472E3FBE-55B7-0048-AA9F-E851DEC26CBE}" destId="{3F11345B-87D8-204C-BF0A-133B841E49E0}" srcOrd="0" destOrd="0" presId="urn:microsoft.com/office/officeart/2005/8/layout/vList3"/>
    <dgm:cxn modelId="{7DD2888E-7D66-964C-8902-C97304221D4A}" type="presParOf" srcId="{472E3FBE-55B7-0048-AA9F-E851DEC26CBE}" destId="{625DFC01-BDB8-A94D-92A9-45612AD411F9}" srcOrd="1" destOrd="0" presId="urn:microsoft.com/office/officeart/2005/8/layout/vList3"/>
    <dgm:cxn modelId="{E5F70D1D-1FA7-A647-8716-2351D102FF95}" type="presParOf" srcId="{B68B02D1-5B66-5143-A7C7-EA9ADC5AEF80}" destId="{483C3EFF-B9D5-D84B-B625-C83C168AB3B6}" srcOrd="3" destOrd="0" presId="urn:microsoft.com/office/officeart/2005/8/layout/vList3"/>
    <dgm:cxn modelId="{6C48B9CE-DBA9-F84F-AF0D-18BC10FAC90C}" type="presParOf" srcId="{B68B02D1-5B66-5143-A7C7-EA9ADC5AEF80}" destId="{475AFF34-7F67-654D-948D-461D0FB1CC22}" srcOrd="4" destOrd="0" presId="urn:microsoft.com/office/officeart/2005/8/layout/vList3"/>
    <dgm:cxn modelId="{30D0CDDE-9404-0D4B-8548-EC361F4E1560}" type="presParOf" srcId="{475AFF34-7F67-654D-948D-461D0FB1CC22}" destId="{6D4E049E-2DF9-414B-BCD8-895C73017A61}" srcOrd="0" destOrd="0" presId="urn:microsoft.com/office/officeart/2005/8/layout/vList3"/>
    <dgm:cxn modelId="{18A2D04B-8D63-2D45-8AF6-7A44DFEBE416}" type="presParOf" srcId="{475AFF34-7F67-654D-948D-461D0FB1CC22}" destId="{B9C139E9-C1CF-DD49-8528-41B1F14756FC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CCD58F-363F-4249-A147-8C17F9DCD83B}">
      <dsp:nvSpPr>
        <dsp:cNvPr id="0" name=""/>
        <dsp:cNvSpPr/>
      </dsp:nvSpPr>
      <dsp:spPr>
        <a:xfrm rot="10800000">
          <a:off x="1446509" y="1006"/>
          <a:ext cx="4468607" cy="1283832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6134" tIns="99060" rIns="184912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>
              <a:latin typeface="Arial"/>
              <a:cs typeface="Arial"/>
            </a:rPr>
            <a:t>Provide an overview of Brain tumors</a:t>
          </a:r>
          <a:endParaRPr lang="en-US" sz="2600" kern="1200" dirty="0">
            <a:latin typeface="Arial"/>
            <a:cs typeface="Arial"/>
          </a:endParaRPr>
        </a:p>
      </dsp:txBody>
      <dsp:txXfrm rot="10800000">
        <a:off x="1767467" y="1006"/>
        <a:ext cx="4147649" cy="1283832"/>
      </dsp:txXfrm>
    </dsp:sp>
    <dsp:sp modelId="{EC9EB942-77C8-1642-9B75-1AF34AFA3783}">
      <dsp:nvSpPr>
        <dsp:cNvPr id="0" name=""/>
        <dsp:cNvSpPr/>
      </dsp:nvSpPr>
      <dsp:spPr>
        <a:xfrm>
          <a:off x="804593" y="1006"/>
          <a:ext cx="1283832" cy="128383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625DFC01-BDB8-A94D-92A9-45612AD411F9}">
      <dsp:nvSpPr>
        <dsp:cNvPr id="0" name=""/>
        <dsp:cNvSpPr/>
      </dsp:nvSpPr>
      <dsp:spPr>
        <a:xfrm rot="10800000">
          <a:off x="1446509" y="1668072"/>
          <a:ext cx="4468607" cy="1283832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6134" tIns="99060" rIns="184912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>
              <a:latin typeface="Arial"/>
              <a:cs typeface="Arial"/>
            </a:rPr>
            <a:t>Review concepts of pathology and treatment</a:t>
          </a:r>
          <a:endParaRPr lang="en-US" sz="2600" kern="1200" dirty="0">
            <a:latin typeface="Arial"/>
            <a:cs typeface="Arial"/>
          </a:endParaRPr>
        </a:p>
      </dsp:txBody>
      <dsp:txXfrm rot="10800000">
        <a:off x="1767467" y="1668072"/>
        <a:ext cx="4147649" cy="1283832"/>
      </dsp:txXfrm>
    </dsp:sp>
    <dsp:sp modelId="{3F11345B-87D8-204C-BF0A-133B841E49E0}">
      <dsp:nvSpPr>
        <dsp:cNvPr id="0" name=""/>
        <dsp:cNvSpPr/>
      </dsp:nvSpPr>
      <dsp:spPr>
        <a:xfrm>
          <a:off x="804593" y="1668072"/>
          <a:ext cx="1283832" cy="1283832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B9C139E9-C1CF-DD49-8528-41B1F14756FC}">
      <dsp:nvSpPr>
        <dsp:cNvPr id="0" name=""/>
        <dsp:cNvSpPr/>
      </dsp:nvSpPr>
      <dsp:spPr>
        <a:xfrm rot="10800000">
          <a:off x="1446509" y="3335138"/>
          <a:ext cx="4468607" cy="1283832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6134" tIns="99060" rIns="184912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>
              <a:latin typeface="Arial"/>
              <a:cs typeface="Arial"/>
            </a:rPr>
            <a:t>Review key nursing interventions</a:t>
          </a:r>
          <a:endParaRPr lang="en-US" sz="2600" kern="1200" dirty="0">
            <a:latin typeface="Arial"/>
            <a:cs typeface="Arial"/>
          </a:endParaRPr>
        </a:p>
      </dsp:txBody>
      <dsp:txXfrm rot="10800000">
        <a:off x="1767467" y="3335138"/>
        <a:ext cx="4147649" cy="1283832"/>
      </dsp:txXfrm>
    </dsp:sp>
    <dsp:sp modelId="{6D4E049E-2DF9-414B-BCD8-895C73017A61}">
      <dsp:nvSpPr>
        <dsp:cNvPr id="0" name=""/>
        <dsp:cNvSpPr/>
      </dsp:nvSpPr>
      <dsp:spPr>
        <a:xfrm>
          <a:off x="804593" y="3335138"/>
          <a:ext cx="1283832" cy="1283832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fld id="{4BC80361-326F-48F1-B4F0-FA9400C771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650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fld id="{BCB5A6DE-326E-453C-A7D7-17BA8260D88A}" type="datetimeFigureOut">
              <a:rPr lang="en-US"/>
              <a:pPr>
                <a:defRPr/>
              </a:pPr>
              <a:t>2/27/15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fld id="{DA7C167B-63D7-4FE1-B2B1-A22DB49EE2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9780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EDE68EC4-1381-49B2-83C2-59ADF1ECED8B}" type="slidenum">
              <a:rPr lang="en-US" smtClean="0"/>
              <a:pPr>
                <a:defRPr/>
              </a:pPr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2B61C544-CA3E-4598-B3EF-D4BE67270AB3}" type="slidenum">
              <a:rPr lang="en-US" smtClean="0"/>
              <a:pPr>
                <a:defRPr/>
              </a:pPr>
              <a:t>11</a:t>
            </a:fld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861040C-4238-45EC-B31F-609745EC374D}" type="slidenum">
              <a:rPr lang="en-US"/>
              <a:pPr>
                <a:defRPr/>
              </a:pPr>
              <a:t>12</a:t>
            </a:fld>
            <a:endParaRPr lang="en-US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304800" indent="-304800"/>
            <a:endParaRPr lang="en-US" sz="800" smtClean="0"/>
          </a:p>
          <a:p>
            <a:pPr marL="304800" indent="-304800"/>
            <a:r>
              <a:rPr lang="en-US" smtClean="0"/>
              <a:t>Diagnostic Procedures</a:t>
            </a:r>
          </a:p>
          <a:p>
            <a:pPr marL="304800" indent="-304800"/>
            <a:r>
              <a:rPr lang="en-US" b="1" smtClean="0"/>
              <a:t>Computed Tomography (CT Scan)</a:t>
            </a:r>
          </a:p>
          <a:p>
            <a:pPr marL="304800" indent="-304800">
              <a:buFont typeface="Wingdings" pitchFamily="2" charset="2"/>
              <a:buChar char="Ø"/>
            </a:pPr>
            <a:r>
              <a:rPr lang="en-US" smtClean="0"/>
              <a:t> evaluate bony lesions, hemorrhages with enhancement – enhancing tumors</a:t>
            </a:r>
          </a:p>
          <a:p>
            <a:pPr marL="304800" indent="-304800">
              <a:buFont typeface="Wingdings" pitchFamily="2" charset="2"/>
              <a:buChar char="Ø"/>
            </a:pPr>
            <a:r>
              <a:rPr lang="en-US" smtClean="0"/>
              <a:t>may miss smaller parenchymal lesions</a:t>
            </a:r>
          </a:p>
          <a:p>
            <a:pPr marL="304800" indent="-304800"/>
            <a:r>
              <a:rPr lang="en-US" b="1" smtClean="0"/>
              <a:t>Magnetic Resonance Imaging (MRI)</a:t>
            </a:r>
          </a:p>
          <a:p>
            <a:pPr marL="304800" indent="-304800">
              <a:buFont typeface="Wingdings" pitchFamily="2" charset="2"/>
              <a:buChar char="Ø"/>
            </a:pPr>
            <a:r>
              <a:rPr lang="en-US" smtClean="0"/>
              <a:t> structures shown in three planes</a:t>
            </a:r>
          </a:p>
          <a:p>
            <a:pPr marL="304800" indent="-304800">
              <a:buFont typeface="Wingdings" pitchFamily="2" charset="2"/>
              <a:buChar char="Ø"/>
            </a:pPr>
            <a:r>
              <a:rPr lang="en-US" smtClean="0"/>
              <a:t>with and without contrast – enhancing lesions</a:t>
            </a:r>
          </a:p>
          <a:p>
            <a:pPr marL="304800" indent="-304800">
              <a:buFont typeface="Wingdings" pitchFamily="2" charset="2"/>
              <a:buChar char="Ø"/>
            </a:pPr>
            <a:r>
              <a:rPr lang="en-US" smtClean="0"/>
              <a:t>document smaller parenchymal lesions</a:t>
            </a:r>
          </a:p>
          <a:p>
            <a:pPr marL="304800" indent="-304800"/>
            <a:r>
              <a:rPr lang="en-US" smtClean="0"/>
              <a:t>MRI angiography – visualization of vascular structures </a:t>
            </a:r>
          </a:p>
          <a:p>
            <a:pPr marL="304800" indent="-304800"/>
            <a:r>
              <a:rPr lang="en-US" smtClean="0"/>
              <a:t>MR Spectroscopy – documents chemical composition- brain metabolites – increased choline peak – tumor lactate peak – tumor necrosis diagnostic and prognostic tool           </a:t>
            </a:r>
          </a:p>
          <a:p>
            <a:pPr marL="304800" indent="-304800"/>
            <a:r>
              <a:rPr lang="en-US" b="1" smtClean="0"/>
              <a:t>Positron Emission Tomography scan  (PET scan) </a:t>
            </a:r>
          </a:p>
          <a:p>
            <a:pPr marL="304800" indent="-304800">
              <a:buFont typeface="Wingdings" pitchFamily="2" charset="2"/>
              <a:buChar char="Ø"/>
            </a:pPr>
            <a:r>
              <a:rPr lang="en-US" smtClean="0"/>
              <a:t>F-18 fluorodeoxyglucose (FDG) </a:t>
            </a:r>
          </a:p>
          <a:p>
            <a:pPr marL="304800" indent="-304800">
              <a:buFont typeface="Wingdings" pitchFamily="2" charset="2"/>
              <a:buChar char="Ø"/>
            </a:pPr>
            <a:r>
              <a:rPr lang="en-US" smtClean="0"/>
              <a:t>measures tissue metabolism</a:t>
            </a:r>
          </a:p>
          <a:p>
            <a:pPr marL="304800" indent="-304800">
              <a:buFont typeface="Wingdings" pitchFamily="2" charset="2"/>
              <a:buChar char="Ø"/>
            </a:pPr>
            <a:r>
              <a:rPr lang="en-US" smtClean="0"/>
              <a:t>differentiate treatment related necrosis vs. tumor necrosis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C412F11-729F-48D6-8E26-8C67F44488AB}" type="slidenum">
              <a:rPr lang="en-US" smtClean="0"/>
              <a:pPr>
                <a:defRPr/>
              </a:pPr>
              <a:t>13</a:t>
            </a:fld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E751232A-AB57-47B4-95D1-E0CD54336FAD}" type="slidenum">
              <a:rPr lang="en-US" smtClean="0"/>
              <a:pPr>
                <a:defRPr/>
              </a:pPr>
              <a:t>14</a:t>
            </a:fld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10FFD41-1185-48EF-80C9-C99652E450D0}" type="slidenum">
              <a:rPr lang="en-US"/>
              <a:pPr>
                <a:defRPr/>
              </a:pPr>
              <a:t>15</a:t>
            </a:fld>
            <a:endParaRPr lang="en-US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867400" cy="4572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28600" indent="-228600">
              <a:lnSpc>
                <a:spcPct val="90000"/>
              </a:lnSpc>
            </a:pPr>
            <a:r>
              <a:rPr lang="en-US" sz="1000" smtClean="0"/>
              <a:t>Extra-axial -originate from supporting structures of CNS</a:t>
            </a:r>
          </a:p>
          <a:p>
            <a:pPr marL="228600" indent="-228600">
              <a:lnSpc>
                <a:spcPct val="90000"/>
              </a:lnSpc>
            </a:pPr>
            <a:r>
              <a:rPr lang="en-US" sz="1000" b="1" smtClean="0"/>
              <a:t>Meningioma</a:t>
            </a:r>
            <a:r>
              <a:rPr lang="en-US" sz="1000" smtClean="0"/>
              <a:t> - slow-growing, attached to meninges, usually benign</a:t>
            </a:r>
          </a:p>
          <a:p>
            <a:pPr marL="228600" indent="-228600">
              <a:lnSpc>
                <a:spcPct val="90000"/>
              </a:lnSpc>
            </a:pPr>
            <a:endParaRPr lang="en-US" sz="1000" smtClean="0"/>
          </a:p>
          <a:p>
            <a:pPr marL="228600" indent="-228600">
              <a:lnSpc>
                <a:spcPct val="90000"/>
              </a:lnSpc>
            </a:pPr>
            <a:r>
              <a:rPr lang="en-US" sz="1000" b="1" smtClean="0"/>
              <a:t>Metastatic</a:t>
            </a:r>
          </a:p>
          <a:p>
            <a:pPr marL="228600" indent="-228600">
              <a:lnSpc>
                <a:spcPct val="90000"/>
              </a:lnSpc>
              <a:buFont typeface="Wingdings" pitchFamily="2" charset="2"/>
              <a:buChar char="Ø"/>
            </a:pPr>
            <a:r>
              <a:rPr lang="en-US" sz="1000" smtClean="0"/>
              <a:t>usually from lung, breast, kidney and GI</a:t>
            </a:r>
          </a:p>
          <a:p>
            <a:pPr marL="228600" indent="-228600">
              <a:lnSpc>
                <a:spcPct val="90000"/>
              </a:lnSpc>
              <a:buFont typeface="Wingdings" pitchFamily="2" charset="2"/>
              <a:buChar char="Ø"/>
            </a:pPr>
            <a:r>
              <a:rPr lang="en-US" sz="1000" smtClean="0"/>
              <a:t>enhancing – necrotic – center, peri-tumoral edema, occurs in gray matter</a:t>
            </a:r>
          </a:p>
          <a:p>
            <a:pPr marL="228600" indent="-228600">
              <a:lnSpc>
                <a:spcPct val="90000"/>
              </a:lnSpc>
              <a:buFont typeface="Wingdings" pitchFamily="2" charset="2"/>
              <a:buChar char="Ø"/>
            </a:pPr>
            <a:endParaRPr lang="en-US" sz="1000" smtClean="0"/>
          </a:p>
          <a:p>
            <a:pPr marL="228600" indent="-228600">
              <a:lnSpc>
                <a:spcPct val="90000"/>
              </a:lnSpc>
            </a:pPr>
            <a:r>
              <a:rPr lang="en-US" sz="1000" b="1" smtClean="0"/>
              <a:t>Acoustic neuroma</a:t>
            </a:r>
            <a:r>
              <a:rPr lang="en-US" sz="1000" smtClean="0"/>
              <a:t> – VIII cranial nerve – benign</a:t>
            </a:r>
          </a:p>
          <a:p>
            <a:pPr marL="228600" indent="-228600">
              <a:lnSpc>
                <a:spcPct val="90000"/>
              </a:lnSpc>
            </a:pPr>
            <a:endParaRPr lang="en-US" sz="1000" smtClean="0"/>
          </a:p>
          <a:p>
            <a:pPr marL="228600" indent="-228600">
              <a:lnSpc>
                <a:spcPct val="90000"/>
              </a:lnSpc>
            </a:pPr>
            <a:r>
              <a:rPr lang="en-US" sz="1000" b="1" smtClean="0"/>
              <a:t>Pituitary adenoma</a:t>
            </a:r>
          </a:p>
          <a:p>
            <a:pPr marL="228600" indent="-228600">
              <a:lnSpc>
                <a:spcPct val="90000"/>
              </a:lnSpc>
              <a:buFont typeface="Wingdings" pitchFamily="2" charset="2"/>
              <a:buChar char="Ø"/>
            </a:pPr>
            <a:r>
              <a:rPr lang="en-US" sz="1000" smtClean="0"/>
              <a:t>classification by hormone secretion</a:t>
            </a:r>
          </a:p>
          <a:p>
            <a:pPr marL="228600" indent="-228600">
              <a:lnSpc>
                <a:spcPct val="90000"/>
              </a:lnSpc>
              <a:buFont typeface="Wingdings" pitchFamily="2" charset="2"/>
              <a:buChar char="Ø"/>
            </a:pPr>
            <a:r>
              <a:rPr lang="en-US" sz="1000" smtClean="0"/>
              <a:t>classification by location- adenohypophysis – anterior pituitary</a:t>
            </a:r>
          </a:p>
          <a:p>
            <a:pPr marL="228600" indent="-228600">
              <a:lnSpc>
                <a:spcPct val="90000"/>
              </a:lnSpc>
            </a:pPr>
            <a:r>
              <a:rPr lang="en-US" sz="1000" u="sng" smtClean="0"/>
              <a:t>prolactin-secreting</a:t>
            </a:r>
            <a:r>
              <a:rPr lang="en-US" sz="1000" smtClean="0"/>
              <a:t> – serum prolactin - &gt;500mU/L</a:t>
            </a:r>
          </a:p>
          <a:p>
            <a:pPr marL="228600" indent="-228600">
              <a:lnSpc>
                <a:spcPct val="90000"/>
              </a:lnSpc>
            </a:pPr>
            <a:r>
              <a:rPr lang="en-US" sz="1000" smtClean="0"/>
              <a:t>	a. micro-adenoma – hyperprolatinemia, galactorrhea, amenorrhea, infertility, 	males – impotence</a:t>
            </a:r>
          </a:p>
          <a:p>
            <a:pPr marL="228600" indent="-228600">
              <a:lnSpc>
                <a:spcPct val="90000"/>
              </a:lnSpc>
            </a:pPr>
            <a:r>
              <a:rPr lang="en-US" sz="1000" smtClean="0"/>
              <a:t>	b. macro –adenoma – mild hyperprolactinemia due to disruption of pituitary stalk</a:t>
            </a:r>
          </a:p>
          <a:p>
            <a:pPr marL="228600" indent="-228600">
              <a:lnSpc>
                <a:spcPct val="90000"/>
              </a:lnSpc>
            </a:pPr>
            <a:r>
              <a:rPr lang="en-US" sz="1000" u="sng" smtClean="0"/>
              <a:t>growth hormone –  deficiency</a:t>
            </a:r>
          </a:p>
          <a:p>
            <a:pPr marL="228600" indent="-228600">
              <a:lnSpc>
                <a:spcPct val="90000"/>
              </a:lnSpc>
              <a:buFont typeface="Wingdings" pitchFamily="2" charset="2"/>
              <a:buChar char="Ø"/>
            </a:pPr>
            <a:r>
              <a:rPr lang="en-US" sz="1000" smtClean="0"/>
              <a:t>childhood – dwarfism, slow/absent growth</a:t>
            </a:r>
          </a:p>
          <a:p>
            <a:pPr marL="228600" indent="-228600">
              <a:lnSpc>
                <a:spcPct val="90000"/>
              </a:lnSpc>
              <a:buFont typeface="Wingdings" pitchFamily="2" charset="2"/>
              <a:buChar char="Ø"/>
            </a:pPr>
            <a:r>
              <a:rPr lang="en-US" sz="1000" smtClean="0"/>
              <a:t>absent/delayed sexual development, cephalofacial disproportion</a:t>
            </a:r>
          </a:p>
          <a:p>
            <a:pPr marL="228600" indent="-228600">
              <a:lnSpc>
                <a:spcPct val="90000"/>
              </a:lnSpc>
            </a:pPr>
            <a:r>
              <a:rPr lang="en-US" sz="1000" u="sng" smtClean="0"/>
              <a:t>Adulthood</a:t>
            </a:r>
            <a:r>
              <a:rPr lang="en-US" sz="1000" smtClean="0"/>
              <a:t>- </a:t>
            </a:r>
          </a:p>
          <a:p>
            <a:pPr marL="228600" indent="-228600">
              <a:lnSpc>
                <a:spcPct val="90000"/>
              </a:lnSpc>
              <a:buFont typeface="Wingdings" pitchFamily="2" charset="2"/>
              <a:buChar char="Ø"/>
            </a:pPr>
            <a:r>
              <a:rPr lang="en-US" sz="1000" smtClean="0"/>
              <a:t>increased body fat, decreased muscle mass</a:t>
            </a:r>
          </a:p>
          <a:p>
            <a:pPr marL="228600" indent="-228600">
              <a:lnSpc>
                <a:spcPct val="90000"/>
              </a:lnSpc>
              <a:buFont typeface="Wingdings" pitchFamily="2" charset="2"/>
              <a:buChar char="Ø"/>
            </a:pPr>
            <a:r>
              <a:rPr lang="en-US" sz="1000" smtClean="0"/>
              <a:t>decreased bone density – increased risk of fractures,  impaired glucose tolerance</a:t>
            </a:r>
          </a:p>
          <a:p>
            <a:pPr marL="228600" indent="-228600">
              <a:lnSpc>
                <a:spcPct val="90000"/>
              </a:lnSpc>
              <a:buFont typeface="Wingdings" pitchFamily="2" charset="2"/>
              <a:buChar char="Ø"/>
            </a:pPr>
            <a:endParaRPr lang="en-US" sz="1000" smtClean="0"/>
          </a:p>
          <a:p>
            <a:pPr marL="228600" indent="-228600">
              <a:lnSpc>
                <a:spcPct val="90000"/>
              </a:lnSpc>
            </a:pPr>
            <a:r>
              <a:rPr lang="en-US" sz="1000" b="1" smtClean="0"/>
              <a:t>Neurofibroma</a:t>
            </a:r>
            <a:r>
              <a:rPr lang="en-US" sz="1000" smtClean="0"/>
              <a:t> – genetic because of autosomal dominant mendelian trait, firm, encapsulated lesions </a:t>
            </a:r>
          </a:p>
          <a:p>
            <a:pPr marL="228600" indent="-228600">
              <a:lnSpc>
                <a:spcPct val="90000"/>
              </a:lnSpc>
            </a:pPr>
            <a:r>
              <a:rPr lang="en-US" sz="1000" smtClean="0"/>
              <a:t>attach to nerve, benign, late in childhood/early adolescence, surgery, radiation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0A36D5BD-3B25-402F-A0D3-76E2FF7C6047}" type="slidenum">
              <a:rPr lang="en-US" smtClean="0"/>
              <a:pPr>
                <a:defRPr/>
              </a:pPr>
              <a:t>16</a:t>
            </a:fld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9951F4FB-6CB9-4E6A-A10E-B3AF92CC0A3E}" type="slidenum">
              <a:rPr lang="en-US" smtClean="0"/>
              <a:pPr>
                <a:defRPr/>
              </a:pPr>
              <a:t>17</a:t>
            </a:fld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FB850E40-6A8A-4409-8D6E-2C6057C6D1EA}" type="slidenum">
              <a:rPr lang="en-US" smtClean="0"/>
              <a:pPr>
                <a:defRPr/>
              </a:pPr>
              <a:t>21</a:t>
            </a:fld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47C23627-8A20-4F6F-818B-E2488BE349ED}" type="slidenum">
              <a:rPr lang="en-US" smtClean="0"/>
              <a:pPr>
                <a:defRPr/>
              </a:pPr>
              <a:t>22</a:t>
            </a:fld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A04896EB-CD13-4867-B130-55DEE26ABDCB}" type="slidenum">
              <a:rPr lang="en-US" smtClean="0"/>
              <a:pPr>
                <a:defRPr/>
              </a:pPr>
              <a:t>25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</a:rPr>
              <a:t>New Slide </a:t>
            </a: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D83ACE03-BBAC-BD40-9B46-3EF24B6D31BE}" type="slidenum">
              <a:rPr lang="en-US" sz="1200">
                <a:latin typeface="Calibri" charset="0"/>
              </a:rPr>
              <a:pPr eaLnBrk="1" hangingPunct="1"/>
              <a:t>2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C511CA9C-DA7F-493E-AF43-3757FB6B5662}" type="slidenum">
              <a:rPr lang="en-US" smtClean="0"/>
              <a:pPr>
                <a:defRPr/>
              </a:pPr>
              <a:t>26</a:t>
            </a:fld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A77D5A2-AD66-41AC-8F73-6E710F216CE8}" type="slidenum">
              <a:rPr lang="en-US" smtClean="0"/>
              <a:pPr>
                <a:defRPr/>
              </a:pPr>
              <a:t>27</a:t>
            </a:fld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568D7B98-B11A-4A83-ABC0-E35D768CB4EF}" type="slidenum">
              <a:rPr lang="en-US" smtClean="0"/>
              <a:pPr>
                <a:defRPr/>
              </a:pPr>
              <a:t>28</a:t>
            </a:fld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Read through slide</a:t>
            </a:r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r>
              <a:rPr lang="en-US" sz="900" smtClean="0"/>
              <a:t>Reference:</a:t>
            </a:r>
          </a:p>
          <a:p>
            <a:r>
              <a:rPr lang="en-US" sz="900" smtClean="0"/>
              <a:t>1. Levin VA, et al. In: </a:t>
            </a:r>
            <a:r>
              <a:rPr lang="en-US" sz="900" i="1" smtClean="0"/>
              <a:t>Cancer Principles and Practice of Oncology.</a:t>
            </a:r>
            <a:r>
              <a:rPr lang="en-US" sz="900" smtClean="0"/>
              <a:t> 1997;2022-2082.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FED4A3C8-6042-439F-87E4-55342EE9B9CA}" type="slidenum">
              <a:rPr lang="en-US" smtClean="0"/>
              <a:pPr>
                <a:defRPr/>
              </a:pPr>
              <a:t>30</a:t>
            </a:fld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8499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0B110B9C-C929-4306-836B-EE2CBFED325A}" type="slidenum">
              <a:rPr lang="en-US" sz="1200"/>
              <a:pPr algn="r"/>
              <a:t>31</a:t>
            </a:fld>
            <a:endParaRPr lang="en-US" sz="120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E18C5BFB-1188-4CD5-A8F9-8C787E3EEEE9}" type="slidenum">
              <a:rPr lang="en-US" smtClean="0"/>
              <a:pPr>
                <a:defRPr/>
              </a:pPr>
              <a:t>32</a:t>
            </a:fld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A3006E12-9DBA-425D-BF6C-E281DA3814B4}" type="slidenum">
              <a:rPr lang="en-US" smtClean="0"/>
              <a:pPr>
                <a:defRPr/>
              </a:pPr>
              <a:t>33</a:t>
            </a:fld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ABD12FD7-9904-43E3-AD00-CCE8AFBC5048}" type="slidenum">
              <a:rPr lang="en-US" smtClean="0"/>
              <a:pPr>
                <a:defRPr/>
              </a:pPr>
              <a:t>34</a:t>
            </a:fld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2C931A90-E400-47E3-8857-AA66FBEA737D}" type="slidenum">
              <a:rPr lang="en-US" smtClean="0"/>
              <a:pPr>
                <a:defRPr/>
              </a:pPr>
              <a:t>35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5C6520E3-9DA8-4E21-87D7-3FF6EAD037AF}" type="slidenum">
              <a:rPr lang="en-US" smtClean="0"/>
              <a:pPr>
                <a:defRPr/>
              </a:pPr>
              <a:t>3</a:t>
            </a:fld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DC7F14-D047-4256-8E6E-5DB7DCAEAB49}" type="slidenum">
              <a:rPr lang="en-US"/>
              <a:pPr>
                <a:defRPr/>
              </a:pPr>
              <a:t>36</a:t>
            </a:fld>
            <a:endParaRPr lang="en-US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Cancer cells are rapidly dividing cells</a:t>
            </a:r>
          </a:p>
          <a:p>
            <a:r>
              <a:rPr lang="en-US" smtClean="0"/>
              <a:t>Combination of drugs sometimes used</a:t>
            </a:r>
          </a:p>
          <a:p>
            <a:r>
              <a:rPr lang="en-US" smtClean="0"/>
              <a:t>Chemotherapeutic drugs are administered by the PO, IV or intrathecal routes</a:t>
            </a:r>
          </a:p>
          <a:p>
            <a:r>
              <a:rPr lang="en-US" smtClean="0"/>
              <a:t>Acute side effects…</a:t>
            </a:r>
          </a:p>
          <a:p>
            <a:pPr lvl="1">
              <a:buFontTx/>
              <a:buChar char="•"/>
            </a:pPr>
            <a:r>
              <a:rPr lang="en-US" smtClean="0"/>
              <a:t>Oral mucositis….provide mouth care on regular bases</a:t>
            </a:r>
          </a:p>
          <a:p>
            <a:pPr lvl="1">
              <a:buFontTx/>
              <a:buChar char="•"/>
            </a:pPr>
            <a:r>
              <a:rPr lang="en-US" smtClean="0"/>
              <a:t>Check for bone marrow suppression…WBC with diff, Neurtrophils &gt;1500 </a:t>
            </a:r>
          </a:p>
          <a:p>
            <a:pPr lvl="1">
              <a:buFontTx/>
              <a:buChar char="•"/>
            </a:pPr>
            <a:r>
              <a:rPr lang="en-US" smtClean="0"/>
              <a:t>Fatigue…rest, check hemoglobin &gt; 10, Platelets &gt; 100,00</a:t>
            </a:r>
          </a:p>
          <a:p>
            <a:pPr lvl="1">
              <a:buFontTx/>
              <a:buChar char="•"/>
            </a:pPr>
            <a:r>
              <a:rPr lang="en-US" smtClean="0"/>
              <a:t>Hair loss..…encourage scarves and wearing makeup, review cause of hair loss and it will regrow</a:t>
            </a:r>
          </a:p>
          <a:p>
            <a:pPr lvl="1">
              <a:buFontTx/>
              <a:buChar char="•"/>
            </a:pPr>
            <a:r>
              <a:rPr lang="en-US" smtClean="0"/>
              <a:t>Nausea/vomiting…antiemetics</a:t>
            </a:r>
          </a:p>
          <a:p>
            <a:pPr lvl="1">
              <a:buFontTx/>
              <a:buChar char="•"/>
            </a:pPr>
            <a:r>
              <a:rPr lang="en-US" smtClean="0"/>
              <a:t>Anxiety…reassure positive attitude</a:t>
            </a:r>
          </a:p>
          <a:p>
            <a:pPr lvl="1">
              <a:buFontTx/>
              <a:buChar char="•"/>
            </a:pPr>
            <a:r>
              <a:rPr lang="en-US" smtClean="0"/>
              <a:t>Peripheral neuropathy…non-narcotics, opioid, adjuvant (antidepressants, anticonvulsants, anxiolytics)</a:t>
            </a:r>
          </a:p>
          <a:p>
            <a:pPr lvl="1">
              <a:buFontTx/>
              <a:buChar char="•"/>
            </a:pPr>
            <a:endParaRPr lang="en-US" smtClean="0"/>
          </a:p>
          <a:p>
            <a:endParaRPr lang="en-US" smtClean="0"/>
          </a:p>
          <a:p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73C581F1-9F1C-4590-9F11-6E5B82E90F68}" type="slidenum">
              <a:rPr lang="en-US" smtClean="0"/>
              <a:pPr>
                <a:defRPr/>
              </a:pPr>
              <a:t>37</a:t>
            </a:fld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59B4E8ED-86C5-4FA2-AB50-65F7DB3F883A}" type="slidenum">
              <a:rPr lang="en-US" smtClean="0"/>
              <a:pPr>
                <a:defRPr/>
              </a:pPr>
              <a:t>39</a:t>
            </a:fld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0E12322-7BFF-47E3-8D5D-65134DAC3E32}" type="slidenum">
              <a:rPr lang="en-US" smtClean="0"/>
              <a:pPr>
                <a:defRPr/>
              </a:pPr>
              <a:t>40</a:t>
            </a:fld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964F1BAF-A4DF-40AD-8630-DF5BB86A7BC0}" type="slidenum">
              <a:rPr lang="en-US" smtClean="0"/>
              <a:pPr>
                <a:defRPr/>
              </a:pPr>
              <a:t>41</a:t>
            </a:fld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F5C832E-BAC5-468E-A5FC-8422A034BDD4}" type="slidenum">
              <a:rPr lang="en-US"/>
              <a:pPr>
                <a:defRPr/>
              </a:pPr>
              <a:t>43</a:t>
            </a:fld>
            <a:endParaRPr lang="en-US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r>
              <a:rPr lang="en-US" smtClean="0"/>
              <a:t>Radiation is sensitive to cells that rapidly divide (ie brain tumor) – and normal tissue tooo</a:t>
            </a:r>
          </a:p>
          <a:p>
            <a:pPr>
              <a:lnSpc>
                <a:spcPct val="90000"/>
              </a:lnSpc>
            </a:pPr>
            <a:r>
              <a:rPr lang="en-US" smtClean="0"/>
              <a:t>Low grade radiation</a:t>
            </a:r>
          </a:p>
          <a:p>
            <a:pPr>
              <a:lnSpc>
                <a:spcPct val="90000"/>
              </a:lnSpc>
            </a:pPr>
            <a:r>
              <a:rPr lang="en-US" smtClean="0"/>
              <a:t>Daily radiation doses of 150-200Gy … goes +2cm margin beyond tumor bed</a:t>
            </a:r>
          </a:p>
          <a:p>
            <a:pPr>
              <a:lnSpc>
                <a:spcPct val="90000"/>
              </a:lnSpc>
            </a:pPr>
            <a:endParaRPr lang="en-US" smtClean="0"/>
          </a:p>
          <a:p>
            <a:pPr>
              <a:lnSpc>
                <a:spcPct val="90000"/>
              </a:lnSpc>
            </a:pPr>
            <a:r>
              <a:rPr lang="en-US" u="sng" smtClean="0"/>
              <a:t>Types of Radiation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en-US" smtClean="0"/>
              <a:t>External beam radiation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en-US" smtClean="0"/>
              <a:t>Stereotactic radiosurgery (gamma, linac, cyberknife)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en-US" smtClean="0"/>
              <a:t>Interstitial brachytherapy – isotopes inserted into tumor bed, removed in 4-5 days</a:t>
            </a:r>
          </a:p>
          <a:p>
            <a:pPr>
              <a:lnSpc>
                <a:spcPct val="90000"/>
              </a:lnSpc>
            </a:pPr>
            <a:endParaRPr lang="en-US" smtClean="0"/>
          </a:p>
          <a:p>
            <a:pPr>
              <a:lnSpc>
                <a:spcPct val="90000"/>
              </a:lnSpc>
            </a:pPr>
            <a:r>
              <a:rPr lang="en-US" smtClean="0"/>
              <a:t>Skin burns are big concern….reddened skin from beam of radiation</a:t>
            </a:r>
          </a:p>
          <a:p>
            <a:pPr>
              <a:lnSpc>
                <a:spcPct val="90000"/>
              </a:lnSpc>
            </a:pPr>
            <a:endParaRPr lang="en-US" smtClean="0"/>
          </a:p>
          <a:p>
            <a:pPr>
              <a:lnSpc>
                <a:spcPct val="90000"/>
              </a:lnSpc>
            </a:pPr>
            <a:endParaRPr lang="en-US" smtClean="0"/>
          </a:p>
          <a:p>
            <a:pPr>
              <a:lnSpc>
                <a:spcPct val="90000"/>
              </a:lnSpc>
            </a:pPr>
            <a:r>
              <a:rPr lang="en-US" smtClean="0"/>
              <a:t>Corticosteroids given during radiation to control cerebral edema</a:t>
            </a:r>
          </a:p>
          <a:p>
            <a:pPr>
              <a:lnSpc>
                <a:spcPct val="90000"/>
              </a:lnSpc>
            </a:pPr>
            <a:endParaRPr lang="en-US" smtClean="0"/>
          </a:p>
          <a:p>
            <a:pPr>
              <a:lnSpc>
                <a:spcPct val="90000"/>
              </a:lnSpc>
            </a:pPr>
            <a:r>
              <a:rPr lang="en-US" smtClean="0"/>
              <a:t>Radiation necrosis may occur after treatments are completed, may need to be surgically removed.</a:t>
            </a:r>
          </a:p>
          <a:p>
            <a:pPr>
              <a:lnSpc>
                <a:spcPct val="90000"/>
              </a:lnSpc>
            </a:pPr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DF91C952-C79F-4D8B-99CD-18861864BE87}" type="slidenum">
              <a:rPr lang="en-US" smtClean="0"/>
              <a:pPr>
                <a:defRPr/>
              </a:pPr>
              <a:t>44</a:t>
            </a:fld>
            <a:endParaRPr 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3A2656AA-ADD0-42CF-A58F-13729734C1CA}" type="slidenum">
              <a:rPr lang="en-US" smtClean="0"/>
              <a:pPr>
                <a:defRPr/>
              </a:pPr>
              <a:t>45</a:t>
            </a:fld>
            <a:endParaRPr 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C9F1C1CD-E688-4850-898A-27CA3D607FB8}" type="slidenum">
              <a:rPr lang="en-US" smtClean="0"/>
              <a:pPr>
                <a:defRPr/>
              </a:pPr>
              <a:t>46</a:t>
            </a:fld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0A1A636C-1352-4E4C-99C0-95600A3155D0}" type="slidenum">
              <a:rPr lang="en-US" smtClean="0"/>
              <a:pPr>
                <a:defRPr/>
              </a:pPr>
              <a:t>47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8D79D3A-C5B6-4015-A5F8-A59B760E20DA}" type="slidenum">
              <a:rPr lang="en-US"/>
              <a:pPr>
                <a:defRPr/>
              </a:pPr>
              <a:t>4</a:t>
            </a:fld>
            <a:endParaRPr lang="en-US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BB843CF-7030-4429-81F7-834073099E33}" type="slidenum">
              <a:rPr lang="en-US"/>
              <a:pPr>
                <a:defRPr/>
              </a:pPr>
              <a:t>54</a:t>
            </a:fld>
            <a:endParaRPr lang="en-US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304800" indent="-304800"/>
            <a:r>
              <a:rPr lang="en-US" smtClean="0"/>
              <a:t>Future of Neuro- Oncology</a:t>
            </a:r>
          </a:p>
          <a:p>
            <a:pPr marL="304800" indent="-304800"/>
            <a:r>
              <a:rPr lang="en-US" smtClean="0"/>
              <a:t>Chemosensitivity Testing</a:t>
            </a:r>
          </a:p>
          <a:p>
            <a:pPr marL="762000" lvl="1" indent="-304800">
              <a:buFontTx/>
              <a:buChar char="•"/>
            </a:pPr>
            <a:r>
              <a:rPr lang="en-US" smtClean="0"/>
              <a:t>95% accuracy able to detect resistance in the laboratory</a:t>
            </a:r>
          </a:p>
          <a:p>
            <a:pPr marL="762000" lvl="1" indent="-304800">
              <a:buFontTx/>
              <a:buChar char="•"/>
            </a:pPr>
            <a:r>
              <a:rPr lang="en-US" smtClean="0"/>
              <a:t>50% or more accuracy able to detect sensitivity in the patient</a:t>
            </a:r>
          </a:p>
          <a:p>
            <a:pPr marL="304800" indent="-304800"/>
            <a:r>
              <a:rPr lang="en-US" smtClean="0"/>
              <a:t>DNA / Tumor Markers</a:t>
            </a:r>
          </a:p>
          <a:p>
            <a:pPr marL="762000" lvl="1" indent="-304800">
              <a:buFontTx/>
              <a:buChar char="•"/>
            </a:pPr>
            <a:r>
              <a:rPr lang="en-US" smtClean="0"/>
              <a:t>detect aggressive of tumors – Ki67, </a:t>
            </a:r>
          </a:p>
          <a:p>
            <a:pPr marL="762000" lvl="1" indent="-304800">
              <a:buFontTx/>
              <a:buChar char="•"/>
            </a:pPr>
            <a:r>
              <a:rPr lang="en-US" smtClean="0"/>
              <a:t>P53 – tumor suppressor gene</a:t>
            </a:r>
          </a:p>
          <a:p>
            <a:pPr marL="762000" lvl="1" indent="-304800">
              <a:buFontTx/>
              <a:buChar char="•"/>
            </a:pPr>
            <a:r>
              <a:rPr lang="en-US" smtClean="0"/>
              <a:t>detect resistance to BCNU (GBM)  - over-expression – MGMT</a:t>
            </a:r>
          </a:p>
          <a:p>
            <a:pPr marL="304800" indent="-304800"/>
            <a:r>
              <a:rPr lang="en-US" smtClean="0"/>
              <a:t>Monoclonal antibodies</a:t>
            </a:r>
          </a:p>
          <a:p>
            <a:pPr marL="304800" indent="-304800"/>
            <a:r>
              <a:rPr lang="en-US" smtClean="0"/>
              <a:t>Gene therapy</a:t>
            </a:r>
          </a:p>
          <a:p>
            <a:pPr marL="304800" indent="-304800">
              <a:buFont typeface="Wingdings" pitchFamily="2" charset="2"/>
              <a:buChar char="Ø"/>
            </a:pPr>
            <a:r>
              <a:rPr lang="en-US" smtClean="0"/>
              <a:t>Manipulation of genetic machinery of the cell </a:t>
            </a:r>
          </a:p>
          <a:p>
            <a:pPr marL="304800" indent="-304800">
              <a:buFont typeface="Wingdings" pitchFamily="2" charset="2"/>
              <a:buChar char="Ø"/>
            </a:pPr>
            <a:r>
              <a:rPr lang="en-US" smtClean="0"/>
              <a:t>Random gene insertion of normal copy of gene into target tissue</a:t>
            </a:r>
          </a:p>
          <a:p>
            <a:pPr marL="304800" indent="-304800">
              <a:buFont typeface="Wingdings" pitchFamily="2" charset="2"/>
              <a:buChar char="Ø"/>
            </a:pPr>
            <a:r>
              <a:rPr lang="en-US" smtClean="0"/>
              <a:t>Clinical gene transfer…insertion of marker gene for assistance in correction of enzyme deficiency</a:t>
            </a:r>
          </a:p>
          <a:p>
            <a:pPr marL="304800" indent="-304800"/>
            <a:r>
              <a:rPr lang="en-US" smtClean="0"/>
              <a:t>Immunotherapy</a:t>
            </a:r>
          </a:p>
          <a:p>
            <a:pPr marL="304800" indent="-304800"/>
            <a:r>
              <a:rPr lang="en-US" smtClean="0"/>
              <a:t>Vaccine</a:t>
            </a:r>
          </a:p>
          <a:p>
            <a:pPr marL="304800" indent="-304800">
              <a:buFont typeface="Wingdings" pitchFamily="2" charset="2"/>
              <a:buChar char="Ø"/>
            </a:pPr>
            <a:r>
              <a:rPr lang="en-US" smtClean="0"/>
              <a:t>Blocks effect for tumor cells to grow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15900" indent="-215900"/>
            <a:r>
              <a:rPr lang="en-US" smtClean="0"/>
              <a:t>Read through slide</a:t>
            </a:r>
          </a:p>
          <a:p>
            <a:pPr marL="215900" indent="-215900"/>
            <a:endParaRPr lang="en-US" smtClean="0"/>
          </a:p>
          <a:p>
            <a:pPr marL="215900" indent="-215900"/>
            <a:endParaRPr lang="en-US" smtClean="0"/>
          </a:p>
          <a:p>
            <a:pPr marL="215900" indent="-215900"/>
            <a:endParaRPr lang="en-US" smtClean="0"/>
          </a:p>
          <a:p>
            <a:pPr marL="215900" indent="-215900"/>
            <a:endParaRPr lang="en-US" smtClean="0"/>
          </a:p>
          <a:p>
            <a:pPr marL="215900" indent="-215900"/>
            <a:endParaRPr lang="en-US" smtClean="0"/>
          </a:p>
          <a:p>
            <a:pPr marL="215900" indent="-215900"/>
            <a:endParaRPr lang="en-US" smtClean="0"/>
          </a:p>
          <a:p>
            <a:pPr marL="215900" indent="-215900"/>
            <a:endParaRPr lang="en-US" smtClean="0"/>
          </a:p>
          <a:p>
            <a:pPr marL="215900" indent="-215900"/>
            <a:endParaRPr lang="en-US" smtClean="0"/>
          </a:p>
          <a:p>
            <a:pPr marL="215900" indent="-215900"/>
            <a:r>
              <a:rPr lang="en-US" sz="900" smtClean="0"/>
              <a:t>Reference:</a:t>
            </a:r>
          </a:p>
          <a:p>
            <a:pPr marL="215900" indent="-215900"/>
            <a:r>
              <a:rPr lang="en-US" sz="900" smtClean="0"/>
              <a:t>1. Levin VA, et al. In: </a:t>
            </a:r>
            <a:r>
              <a:rPr lang="en-US" sz="900" i="1" smtClean="0"/>
              <a:t>Cancer Principles and Practice of Oncology.</a:t>
            </a:r>
            <a:r>
              <a:rPr lang="en-US" sz="900" smtClean="0"/>
              <a:t> 1997;2022-2082.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4D99ADAA-EFDA-48D3-AC90-5296CD01FA6D}" type="slidenum">
              <a:rPr lang="en-US" smtClean="0"/>
              <a:pPr>
                <a:defRPr/>
              </a:pPr>
              <a:t>6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D8AC88A2-1E12-4264-ACA3-4A02D8420B7D}" type="slidenum">
              <a:rPr lang="en-US" smtClean="0"/>
              <a:pPr>
                <a:defRPr/>
              </a:pPr>
              <a:t>7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63886CD0-C8E2-4ACA-A433-7B0EE43304B5}" type="slidenum">
              <a:rPr lang="en-US" smtClean="0"/>
              <a:pPr>
                <a:defRPr/>
              </a:pPr>
              <a:t>8</a:t>
            </a:fld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AD603578-87D6-4902-ADCA-A9A5D1AA00FF}" type="slidenum">
              <a:rPr lang="en-US" smtClean="0"/>
              <a:pPr>
                <a:defRPr/>
              </a:pPr>
              <a:t>9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emf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emf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emf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em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emf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emf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emf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emf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emf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emf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emf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emf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emf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emf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em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emf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emf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emf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emf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emf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emf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e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em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emf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Picture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288" y="1381125"/>
            <a:ext cx="6589712" cy="547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6" descr="DPS_CN_JJ_RGB_T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" y="5668963"/>
            <a:ext cx="3127375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938528"/>
            <a:ext cx="3657600" cy="689570"/>
          </a:xfr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buNone/>
              <a:defRPr sz="1500">
                <a:solidFill>
                  <a:srgbClr val="4D4F5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57200" y="2743200"/>
            <a:ext cx="2743200" cy="410170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rgbClr val="4D4F53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039813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cap="all">
                <a:solidFill>
                  <a:srgbClr val="003C6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068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ART_00_DRECORC24349_DePuySynthesInstitute_WEB_V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3" t="41927" r="32855" b="41631"/>
          <a:stretch>
            <a:fillRect/>
          </a:stretch>
        </p:blipFill>
        <p:spPr bwMode="auto">
          <a:xfrm>
            <a:off x="190500" y="5991225"/>
            <a:ext cx="19431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14313"/>
            <a:ext cx="77724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785938"/>
            <a:ext cx="3810000" cy="18875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5800" y="3825875"/>
            <a:ext cx="3810000" cy="1889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785938"/>
            <a:ext cx="3810000" cy="39290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7B6B0C-6DE2-4884-9124-8ED8BFB5C10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mtClean="0"/>
              <a:t>DSUS/COD/0914/0144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564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1_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RT_00_DRECORC24349_DePuySynthesInstitute_WEB_V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3" t="41927" r="32855" b="41631"/>
          <a:stretch>
            <a:fillRect/>
          </a:stretch>
        </p:blipFill>
        <p:spPr bwMode="auto">
          <a:xfrm>
            <a:off x="190500" y="5991225"/>
            <a:ext cx="19431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14313"/>
            <a:ext cx="77724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785938"/>
            <a:ext cx="3810000" cy="39290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785938"/>
            <a:ext cx="3810000" cy="3929062"/>
          </a:xfrm>
        </p:spPr>
        <p:txBody>
          <a:bodyPr/>
          <a:lstStyle/>
          <a:p>
            <a:pPr lvl="0"/>
            <a:r>
              <a:rPr lang="en-US" noProof="0" smtClean="0"/>
              <a:t>Click icon to add clip art</a:t>
            </a:r>
            <a:endParaRPr lang="en-US" noProof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7B6B0C-6DE2-4884-9124-8ED8BFB5C10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mtClean="0"/>
              <a:t>DSUS/COD/0914/0144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8598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RT_00_DRECORC24349_DePuySynthesInstitute_WEB_V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3" t="41927" r="32855" b="41631"/>
          <a:stretch>
            <a:fillRect/>
          </a:stretch>
        </p:blipFill>
        <p:spPr bwMode="auto">
          <a:xfrm>
            <a:off x="190500" y="5991225"/>
            <a:ext cx="19431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785938"/>
            <a:ext cx="3810000" cy="39290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85938"/>
            <a:ext cx="3810000" cy="39290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DSUS/COD/0914/0144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495E4D-EA4E-4FC7-AA1E-D26CC3F93B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2825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RT_00_DRECORC24349_DePuySynthesInstitute_WEB_V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3" t="41927" r="32855" b="41631"/>
          <a:stretch>
            <a:fillRect/>
          </a:stretch>
        </p:blipFill>
        <p:spPr bwMode="auto">
          <a:xfrm>
            <a:off x="190500" y="5991225"/>
            <a:ext cx="19431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1027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076" name="Rectangle 1028"/>
          <p:cNvSpPr>
            <a:spLocks noGrp="1" noChangeArrowheads="1"/>
          </p:cNvSpPr>
          <p:nvPr>
            <p:ph type="subTitle" idx="1"/>
          </p:nvPr>
        </p:nvSpPr>
        <p:spPr>
          <a:xfrm>
            <a:off x="914400" y="1828800"/>
            <a:ext cx="7772400" cy="1219200"/>
          </a:xfrm>
        </p:spPr>
        <p:txBody>
          <a:bodyPr/>
          <a:lstStyle>
            <a:lvl1pPr marL="0" indent="0">
              <a:buFont typeface="Times" pitchFamily="48" charset="0"/>
              <a:buNone/>
              <a:defRPr sz="2600" i="1"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8C7837-DB5F-42D6-AE45-CD94D86DA39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mtClean="0"/>
              <a:t>DSUS/COD/0914/0144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5011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RT_00_DRECORC24349_DePuySynthesInstitute_WEB_V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3" t="41927" r="32855" b="41631"/>
          <a:stretch>
            <a:fillRect/>
          </a:stretch>
        </p:blipFill>
        <p:spPr bwMode="auto">
          <a:xfrm>
            <a:off x="190500" y="5991225"/>
            <a:ext cx="19431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305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0767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86300" y="1371600"/>
            <a:ext cx="40767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mtClean="0"/>
              <a:t>DSUS/COD/0914/0144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7B6B0C-6DE2-4884-9124-8ED8BFB5C10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4326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RT_00_DRECORC24349_DePuySynthesInstitute_WEB_V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3" t="41927" r="32855" b="41631"/>
          <a:stretch>
            <a:fillRect/>
          </a:stretch>
        </p:blipFill>
        <p:spPr bwMode="auto">
          <a:xfrm>
            <a:off x="190500" y="5991225"/>
            <a:ext cx="19431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Placeholder 11"/>
          <p:cNvSpPr>
            <a:spLocks noGrp="1"/>
          </p:cNvSpPr>
          <p:nvPr>
            <p:ph type="title"/>
          </p:nvPr>
        </p:nvSpPr>
        <p:spPr>
          <a:xfrm>
            <a:off x="323516" y="127586"/>
            <a:ext cx="8229600" cy="11430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323850" y="1871246"/>
            <a:ext cx="8229266" cy="70886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latin typeface="Arial Bold"/>
                <a:cs typeface="Arial Bold"/>
              </a:defRPr>
            </a:lvl1pPr>
            <a:lvl2pPr marL="457200" indent="0">
              <a:buFontTx/>
              <a:buNone/>
              <a:defRPr sz="2400">
                <a:latin typeface="Arial Bold"/>
                <a:cs typeface="Arial Bold"/>
              </a:defRPr>
            </a:lvl2pPr>
            <a:lvl3pPr marL="914400" indent="0">
              <a:buFontTx/>
              <a:buNone/>
              <a:defRPr sz="2400">
                <a:latin typeface="Arial Bold"/>
                <a:cs typeface="Arial Bold"/>
              </a:defRPr>
            </a:lvl3pPr>
            <a:lvl4pPr marL="1371600" indent="0">
              <a:buFontTx/>
              <a:buNone/>
              <a:defRPr sz="2400">
                <a:latin typeface="Arial Bold"/>
                <a:cs typeface="Arial Bold"/>
              </a:defRPr>
            </a:lvl4pPr>
            <a:lvl5pPr marL="1828800" indent="0">
              <a:buFontTx/>
              <a:buNone/>
              <a:defRPr sz="2400">
                <a:latin typeface="Arial Bold"/>
                <a:cs typeface="Arial Bold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323850" y="2684311"/>
            <a:ext cx="8229266" cy="2943793"/>
          </a:xfrm>
          <a:prstGeom prst="rect">
            <a:avLst/>
          </a:prstGeom>
        </p:spPr>
        <p:txBody>
          <a:bodyPr/>
          <a:lstStyle>
            <a:lvl1pPr marL="2857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800" b="0" i="0">
                <a:latin typeface="Arial Unicode MS"/>
                <a:cs typeface="Arial Unicode MS"/>
              </a:defRPr>
            </a:lvl1pPr>
            <a:lvl2pPr marL="457200" indent="0">
              <a:buFontTx/>
              <a:buNone/>
              <a:defRPr sz="2400">
                <a:latin typeface="Arial Bold"/>
                <a:cs typeface="Arial Bold"/>
              </a:defRPr>
            </a:lvl2pPr>
            <a:lvl3pPr marL="914400" indent="0">
              <a:buFontTx/>
              <a:buNone/>
              <a:defRPr sz="2400">
                <a:latin typeface="Arial Bold"/>
                <a:cs typeface="Arial Bold"/>
              </a:defRPr>
            </a:lvl3pPr>
            <a:lvl4pPr marL="1371600" indent="0">
              <a:buFontTx/>
              <a:buNone/>
              <a:defRPr sz="2400">
                <a:latin typeface="Arial Bold"/>
                <a:cs typeface="Arial Bold"/>
              </a:defRPr>
            </a:lvl4pPr>
            <a:lvl5pPr marL="1828800" indent="0">
              <a:buFontTx/>
              <a:buNone/>
              <a:defRPr sz="2400">
                <a:latin typeface="Arial Bold"/>
                <a:cs typeface="Arial Bold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DSUS/COD/0914/0144</a:t>
            </a: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7B6B0C-6DE2-4884-9124-8ED8BFB5C10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2316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1_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 txBox="1">
            <a:spLocks noChangeArrowheads="1"/>
          </p:cNvSpPr>
          <p:nvPr/>
        </p:nvSpPr>
        <p:spPr>
          <a:xfrm>
            <a:off x="3886200" y="6450013"/>
            <a:ext cx="1905000" cy="2857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defRPr/>
            </a:pPr>
            <a:r>
              <a:rPr lang="en-US" dirty="0" smtClean="0"/>
              <a:t>CA12040B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14313"/>
            <a:ext cx="77724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785938"/>
            <a:ext cx="3810000" cy="39290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785938"/>
            <a:ext cx="3810000" cy="18875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825875"/>
            <a:ext cx="3810000" cy="1889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429375"/>
            <a:ext cx="1905000" cy="2857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7B6B0C-6DE2-4884-9124-8ED8BFB5C10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3828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 sz="2800"/>
            </a:lvl1pPr>
            <a:lvl2pPr>
              <a:lnSpc>
                <a:spcPct val="90000"/>
              </a:lnSpc>
              <a:defRPr sz="2800"/>
            </a:lvl2pPr>
            <a:lvl3pPr>
              <a:lnSpc>
                <a:spcPct val="90000"/>
              </a:lnSpc>
              <a:defRPr sz="2800"/>
            </a:lvl3pPr>
            <a:lvl4pPr>
              <a:lnSpc>
                <a:spcPct val="90000"/>
              </a:lnSpc>
              <a:defRPr sz="2800"/>
            </a:lvl4pPr>
            <a:lvl5pPr>
              <a:lnSpc>
                <a:spcPct val="90000"/>
              </a:lnSpc>
              <a:defRPr sz="2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99389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981200"/>
            <a:ext cx="8229600" cy="38862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DSUS/COD/0914/0144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049F44-7268-47E8-AD75-E6CD8E3BC8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9868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Picture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288" y="1381125"/>
            <a:ext cx="6589712" cy="547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6" descr="DPS_CN_JJ_RGB_T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" y="5668963"/>
            <a:ext cx="3127375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938528"/>
            <a:ext cx="3657600" cy="689570"/>
          </a:xfr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buNone/>
              <a:defRPr sz="1500">
                <a:solidFill>
                  <a:srgbClr val="4D4F5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57200" y="2743200"/>
            <a:ext cx="2743200" cy="410170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rgbClr val="4D4F53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039813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cap="all">
                <a:solidFill>
                  <a:srgbClr val="003C6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068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Picture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700" y="1381125"/>
            <a:ext cx="6591300" cy="547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6" descr="DPS_CN_JJ_RGB_T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5668963"/>
            <a:ext cx="3127375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457200" y="1938528"/>
            <a:ext cx="3657600" cy="689570"/>
          </a:xfr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buNone/>
              <a:defRPr sz="15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093192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cap="all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0454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Picture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700" y="1381125"/>
            <a:ext cx="6591300" cy="547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6" descr="DPS_CN_JJ_RGB_T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5668963"/>
            <a:ext cx="3127375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457200" y="1938528"/>
            <a:ext cx="3657600" cy="689570"/>
          </a:xfr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buNone/>
              <a:defRPr sz="15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093192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cap="all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04541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phic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ART_00_DRECORC24349_DePuySynthesInstitute_WEB_V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3" t="41927" r="32855" b="41631"/>
          <a:stretch>
            <a:fillRect/>
          </a:stretch>
        </p:blipFill>
        <p:spPr bwMode="auto">
          <a:xfrm>
            <a:off x="190500" y="5991225"/>
            <a:ext cx="19431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3308043" y="1930973"/>
            <a:ext cx="5375581" cy="3393414"/>
          </a:xfrm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spcBef>
                <a:spcPts val="400"/>
              </a:spcBef>
              <a:spcAft>
                <a:spcPts val="400"/>
              </a:spcAft>
              <a:buNone/>
              <a:defRPr sz="1500" b="1">
                <a:solidFill>
                  <a:srgbClr val="003C60"/>
                </a:solidFill>
              </a:defRPr>
            </a:lvl1pPr>
            <a:lvl2pPr marL="0" indent="0">
              <a:lnSpc>
                <a:spcPct val="130000"/>
              </a:lnSpc>
              <a:spcBef>
                <a:spcPts val="0"/>
              </a:spcBef>
              <a:buFont typeface="Arial"/>
              <a:buNone/>
              <a:defRPr sz="1400">
                <a:solidFill>
                  <a:schemeClr val="accent5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Font typeface="Arial"/>
              <a:buNone/>
              <a:defRPr sz="1500">
                <a:solidFill>
                  <a:srgbClr val="4D4F53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Font typeface="Arial"/>
              <a:buNone/>
              <a:defRPr sz="1400">
                <a:solidFill>
                  <a:srgbClr val="4D4F53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Font typeface="Arial"/>
              <a:buNone/>
              <a:defRPr sz="1500">
                <a:solidFill>
                  <a:srgbClr val="4D4F53"/>
                </a:solidFill>
              </a:defRPr>
            </a:lvl5pPr>
            <a:lvl6pPr marL="2286000" indent="-228600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1500">
                <a:solidFill>
                  <a:srgbClr val="4D4F53"/>
                </a:solidFill>
              </a:defRPr>
            </a:lvl6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Picture Placeholder 21"/>
          <p:cNvSpPr>
            <a:spLocks noGrp="1"/>
          </p:cNvSpPr>
          <p:nvPr>
            <p:ph type="pic" sz="quarter" idx="16"/>
          </p:nvPr>
        </p:nvSpPr>
        <p:spPr>
          <a:xfrm>
            <a:off x="457200" y="3656756"/>
            <a:ext cx="2669543" cy="1612900"/>
          </a:xfrm>
        </p:spPr>
        <p:txBody>
          <a:bodyPr rtlCol="0">
            <a:normAutofit/>
          </a:bodyPr>
          <a:lstStyle>
            <a:lvl1pPr marL="0" indent="0">
              <a:buFontTx/>
              <a:buNone/>
              <a:defRPr sz="1000"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/>
          </a:p>
        </p:txBody>
      </p:sp>
      <p:sp>
        <p:nvSpPr>
          <p:cNvPr id="13" name="Picture Placeholder 23"/>
          <p:cNvSpPr>
            <a:spLocks noGrp="1"/>
          </p:cNvSpPr>
          <p:nvPr>
            <p:ph type="pic" sz="quarter" idx="17"/>
          </p:nvPr>
        </p:nvSpPr>
        <p:spPr>
          <a:xfrm>
            <a:off x="457200" y="1935906"/>
            <a:ext cx="2669543" cy="1612900"/>
          </a:xfrm>
        </p:spPr>
        <p:txBody>
          <a:bodyPr rtlCol="0">
            <a:normAutofit/>
          </a:bodyPr>
          <a:lstStyle>
            <a:lvl1pPr marL="0" indent="0">
              <a:buFontTx/>
              <a:buNone/>
              <a:defRPr sz="1000"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/>
          </a:p>
        </p:txBody>
      </p:sp>
      <p:sp>
        <p:nvSpPr>
          <p:cNvPr id="14" name="Title 1"/>
          <p:cNvSpPr>
            <a:spLocks noGrp="1"/>
          </p:cNvSpPr>
          <p:nvPr>
            <p:ph type="ctrTitle"/>
          </p:nvPr>
        </p:nvSpPr>
        <p:spPr>
          <a:xfrm>
            <a:off x="457200" y="457199"/>
            <a:ext cx="8226424" cy="1050925"/>
          </a:xfrm>
        </p:spPr>
        <p:txBody>
          <a:bodyPr>
            <a:normAutofit/>
          </a:bodyPr>
          <a:lstStyle>
            <a:lvl1pPr algn="l">
              <a:defRPr sz="2700" cap="none">
                <a:solidFill>
                  <a:srgbClr val="003C6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7B6B0C-6DE2-4884-9124-8ED8BFB5C10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mtClean="0"/>
              <a:t>DSUS/COD/0914/0144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0422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RT_00_DRECORC24349_DePuySynthesInstitute_WEB_V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3" t="41927" r="32855" b="41631"/>
          <a:stretch>
            <a:fillRect/>
          </a:stretch>
        </p:blipFill>
        <p:spPr bwMode="auto">
          <a:xfrm>
            <a:off x="190500" y="5991225"/>
            <a:ext cx="19431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11E6AE-DE00-4E0E-990E-8DEB0F8A30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mtClean="0"/>
              <a:t>DSUS/COD/0914/0144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9710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ART_00_DRECORC24349_DePuySynthesInstitute_WEB_V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3" t="41927" r="32855" b="41631"/>
          <a:stretch>
            <a:fillRect/>
          </a:stretch>
        </p:blipFill>
        <p:spPr bwMode="auto">
          <a:xfrm>
            <a:off x="190500" y="5991225"/>
            <a:ext cx="19431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18717C-CDAD-46EB-90AA-9187A6309CE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mtClean="0"/>
              <a:t>DSUS/COD/0914/0144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3148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RT_00_DRECORC24349_DePuySynthesInstitute_WEB_V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3" t="41927" r="32855" b="41631"/>
          <a:stretch>
            <a:fillRect/>
          </a:stretch>
        </p:blipFill>
        <p:spPr bwMode="auto">
          <a:xfrm>
            <a:off x="190500" y="5991225"/>
            <a:ext cx="19431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14313"/>
            <a:ext cx="77724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785938"/>
            <a:ext cx="3810000" cy="39290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85938"/>
            <a:ext cx="3810000" cy="39290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7B6B0C-6DE2-4884-9124-8ED8BFB5C10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mtClean="0"/>
              <a:t>DSUS/COD/0914/0144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0971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RT_00_DRECORC24349_DePuySynthesInstitute_WEB_V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3" t="41927" r="32855" b="41631"/>
          <a:stretch>
            <a:fillRect/>
          </a:stretch>
        </p:blipFill>
        <p:spPr bwMode="auto">
          <a:xfrm>
            <a:off x="190500" y="5991225"/>
            <a:ext cx="19431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405" y="0"/>
            <a:ext cx="777119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725715" y="1752600"/>
            <a:ext cx="3813024" cy="4419600"/>
          </a:xfrm>
        </p:spPr>
        <p:txBody>
          <a:bodyPr/>
          <a:lstStyle/>
          <a:p>
            <a:pPr lvl="0"/>
            <a:r>
              <a:rPr lang="en-US" noProof="0" smtClean="0"/>
              <a:t>Click icon to add clip art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83881" y="1752600"/>
            <a:ext cx="3813024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7B6B0C-6DE2-4884-9124-8ED8BFB5C10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mtClean="0"/>
              <a:t>DSUS/COD/0914/0144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6034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RT_00_DRECORC24349_DePuySynthesInstitute_WEB_V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3" t="41927" r="32855" b="41631"/>
          <a:stretch>
            <a:fillRect/>
          </a:stretch>
        </p:blipFill>
        <p:spPr bwMode="auto">
          <a:xfrm>
            <a:off x="190500" y="5991225"/>
            <a:ext cx="19431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16C69D-E9C9-44AA-8819-05F21100269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mtClean="0"/>
              <a:t>DSUS/COD/0914/0144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8004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ART_00_DRECORC24349_DePuySynthesInstitute_WEB_V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3" t="41927" r="32855" b="41631"/>
          <a:stretch>
            <a:fillRect/>
          </a:stretch>
        </p:blipFill>
        <p:spPr bwMode="auto">
          <a:xfrm>
            <a:off x="190500" y="5991225"/>
            <a:ext cx="19431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7EE624-58DA-419A-98ED-E9E16449C4F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mtClean="0"/>
              <a:t>DSUS/COD/0914/0144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5761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ART_00_DRECORC24349_DePuySynthesInstitute_WEB_V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3" t="41927" r="32855" b="41631"/>
          <a:stretch>
            <a:fillRect/>
          </a:stretch>
        </p:blipFill>
        <p:spPr bwMode="auto">
          <a:xfrm>
            <a:off x="190500" y="5991225"/>
            <a:ext cx="19431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14313"/>
            <a:ext cx="77724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785938"/>
            <a:ext cx="3810000" cy="18875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5800" y="3825875"/>
            <a:ext cx="3810000" cy="1889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785938"/>
            <a:ext cx="3810000" cy="39290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7B6B0C-6DE2-4884-9124-8ED8BFB5C10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mtClean="0"/>
              <a:t>DSUS/COD/0914/0144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5640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1_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RT_00_DRECORC24349_DePuySynthesInstitute_WEB_V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3" t="41927" r="32855" b="41631"/>
          <a:stretch>
            <a:fillRect/>
          </a:stretch>
        </p:blipFill>
        <p:spPr bwMode="auto">
          <a:xfrm>
            <a:off x="190500" y="5991225"/>
            <a:ext cx="19431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14313"/>
            <a:ext cx="77724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785938"/>
            <a:ext cx="3810000" cy="39290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785938"/>
            <a:ext cx="3810000" cy="3929062"/>
          </a:xfrm>
        </p:spPr>
        <p:txBody>
          <a:bodyPr/>
          <a:lstStyle/>
          <a:p>
            <a:pPr lvl="0"/>
            <a:r>
              <a:rPr lang="en-US" noProof="0" smtClean="0"/>
              <a:t>Click icon to add clip art</a:t>
            </a:r>
            <a:endParaRPr lang="en-US" noProof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7B6B0C-6DE2-4884-9124-8ED8BFB5C10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mtClean="0"/>
              <a:t>DSUS/COD/0914/0144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859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phic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ART_00_DRECORC24349_DePuySynthesInstitute_WEB_V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3" t="41927" r="32855" b="41631"/>
          <a:stretch>
            <a:fillRect/>
          </a:stretch>
        </p:blipFill>
        <p:spPr bwMode="auto">
          <a:xfrm>
            <a:off x="190500" y="5991225"/>
            <a:ext cx="19431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3308043" y="1930973"/>
            <a:ext cx="5375581" cy="3393414"/>
          </a:xfrm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spcBef>
                <a:spcPts val="400"/>
              </a:spcBef>
              <a:spcAft>
                <a:spcPts val="400"/>
              </a:spcAft>
              <a:buNone/>
              <a:defRPr sz="1500" b="1">
                <a:solidFill>
                  <a:srgbClr val="003C60"/>
                </a:solidFill>
              </a:defRPr>
            </a:lvl1pPr>
            <a:lvl2pPr marL="0" indent="0">
              <a:lnSpc>
                <a:spcPct val="130000"/>
              </a:lnSpc>
              <a:spcBef>
                <a:spcPts val="0"/>
              </a:spcBef>
              <a:buFont typeface="Arial"/>
              <a:buNone/>
              <a:defRPr sz="1400">
                <a:solidFill>
                  <a:schemeClr val="accent5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Font typeface="Arial"/>
              <a:buNone/>
              <a:defRPr sz="1500">
                <a:solidFill>
                  <a:srgbClr val="4D4F53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Font typeface="Arial"/>
              <a:buNone/>
              <a:defRPr sz="1400">
                <a:solidFill>
                  <a:srgbClr val="4D4F53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Font typeface="Arial"/>
              <a:buNone/>
              <a:defRPr sz="1500">
                <a:solidFill>
                  <a:srgbClr val="4D4F53"/>
                </a:solidFill>
              </a:defRPr>
            </a:lvl5pPr>
            <a:lvl6pPr marL="2286000" indent="-228600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1500">
                <a:solidFill>
                  <a:srgbClr val="4D4F53"/>
                </a:solidFill>
              </a:defRPr>
            </a:lvl6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Picture Placeholder 21"/>
          <p:cNvSpPr>
            <a:spLocks noGrp="1"/>
          </p:cNvSpPr>
          <p:nvPr>
            <p:ph type="pic" sz="quarter" idx="16"/>
          </p:nvPr>
        </p:nvSpPr>
        <p:spPr>
          <a:xfrm>
            <a:off x="457200" y="3656756"/>
            <a:ext cx="2669543" cy="1612900"/>
          </a:xfrm>
        </p:spPr>
        <p:txBody>
          <a:bodyPr rtlCol="0">
            <a:normAutofit/>
          </a:bodyPr>
          <a:lstStyle>
            <a:lvl1pPr marL="0" indent="0">
              <a:buFontTx/>
              <a:buNone/>
              <a:defRPr sz="1000"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/>
          </a:p>
        </p:txBody>
      </p:sp>
      <p:sp>
        <p:nvSpPr>
          <p:cNvPr id="13" name="Picture Placeholder 23"/>
          <p:cNvSpPr>
            <a:spLocks noGrp="1"/>
          </p:cNvSpPr>
          <p:nvPr>
            <p:ph type="pic" sz="quarter" idx="17"/>
          </p:nvPr>
        </p:nvSpPr>
        <p:spPr>
          <a:xfrm>
            <a:off x="457200" y="1935906"/>
            <a:ext cx="2669543" cy="1612900"/>
          </a:xfrm>
        </p:spPr>
        <p:txBody>
          <a:bodyPr rtlCol="0">
            <a:normAutofit/>
          </a:bodyPr>
          <a:lstStyle>
            <a:lvl1pPr marL="0" indent="0">
              <a:buFontTx/>
              <a:buNone/>
              <a:defRPr sz="1000"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/>
          </a:p>
        </p:txBody>
      </p:sp>
      <p:sp>
        <p:nvSpPr>
          <p:cNvPr id="14" name="Title 1"/>
          <p:cNvSpPr>
            <a:spLocks noGrp="1"/>
          </p:cNvSpPr>
          <p:nvPr>
            <p:ph type="ctrTitle"/>
          </p:nvPr>
        </p:nvSpPr>
        <p:spPr>
          <a:xfrm>
            <a:off x="457200" y="457199"/>
            <a:ext cx="8226424" cy="1050925"/>
          </a:xfrm>
        </p:spPr>
        <p:txBody>
          <a:bodyPr>
            <a:normAutofit/>
          </a:bodyPr>
          <a:lstStyle>
            <a:lvl1pPr algn="l">
              <a:defRPr sz="2700" cap="none">
                <a:solidFill>
                  <a:srgbClr val="003C6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7B6B0C-6DE2-4884-9124-8ED8BFB5C10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mtClean="0"/>
              <a:t>DSUS/COD/0914/0144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0422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RT_00_DRECORC24349_DePuySynthesInstitute_WEB_V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3" t="41927" r="32855" b="41631"/>
          <a:stretch>
            <a:fillRect/>
          </a:stretch>
        </p:blipFill>
        <p:spPr bwMode="auto">
          <a:xfrm>
            <a:off x="190500" y="5991225"/>
            <a:ext cx="19431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785938"/>
            <a:ext cx="3810000" cy="39290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85938"/>
            <a:ext cx="3810000" cy="39290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DSUS/COD/0914/0144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495E4D-EA4E-4FC7-AA1E-D26CC3F93B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2825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RT_00_DRECORC24349_DePuySynthesInstitute_WEB_V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3" t="41927" r="32855" b="41631"/>
          <a:stretch>
            <a:fillRect/>
          </a:stretch>
        </p:blipFill>
        <p:spPr bwMode="auto">
          <a:xfrm>
            <a:off x="190500" y="5991225"/>
            <a:ext cx="19431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1027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076" name="Rectangle 1028"/>
          <p:cNvSpPr>
            <a:spLocks noGrp="1" noChangeArrowheads="1"/>
          </p:cNvSpPr>
          <p:nvPr>
            <p:ph type="subTitle" idx="1"/>
          </p:nvPr>
        </p:nvSpPr>
        <p:spPr>
          <a:xfrm>
            <a:off x="914400" y="1828800"/>
            <a:ext cx="7772400" cy="1219200"/>
          </a:xfrm>
        </p:spPr>
        <p:txBody>
          <a:bodyPr/>
          <a:lstStyle>
            <a:lvl1pPr marL="0" indent="0">
              <a:buFont typeface="Times" pitchFamily="48" charset="0"/>
              <a:buNone/>
              <a:defRPr sz="2600" i="1"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8C7837-DB5F-42D6-AE45-CD94D86DA39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mtClean="0"/>
              <a:t>DSUS/COD/0914/0144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5011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RT_00_DRECORC24349_DePuySynthesInstitute_WEB_V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3" t="41927" r="32855" b="41631"/>
          <a:stretch>
            <a:fillRect/>
          </a:stretch>
        </p:blipFill>
        <p:spPr bwMode="auto">
          <a:xfrm>
            <a:off x="190500" y="5991225"/>
            <a:ext cx="19431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305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0767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86300" y="1371600"/>
            <a:ext cx="40767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mtClean="0"/>
              <a:t>DSUS/COD/0914/0144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7B6B0C-6DE2-4884-9124-8ED8BFB5C10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4326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RT_00_DRECORC24349_DePuySynthesInstitute_WEB_V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3" t="41927" r="32855" b="41631"/>
          <a:stretch>
            <a:fillRect/>
          </a:stretch>
        </p:blipFill>
        <p:spPr bwMode="auto">
          <a:xfrm>
            <a:off x="190500" y="5991225"/>
            <a:ext cx="19431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Placeholder 11"/>
          <p:cNvSpPr>
            <a:spLocks noGrp="1"/>
          </p:cNvSpPr>
          <p:nvPr>
            <p:ph type="title"/>
          </p:nvPr>
        </p:nvSpPr>
        <p:spPr>
          <a:xfrm>
            <a:off x="323516" y="127586"/>
            <a:ext cx="8229600" cy="11430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323850" y="1871246"/>
            <a:ext cx="8229266" cy="70886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latin typeface="Arial Bold"/>
                <a:cs typeface="Arial Bold"/>
              </a:defRPr>
            </a:lvl1pPr>
            <a:lvl2pPr marL="457200" indent="0">
              <a:buFontTx/>
              <a:buNone/>
              <a:defRPr sz="2400">
                <a:latin typeface="Arial Bold"/>
                <a:cs typeface="Arial Bold"/>
              </a:defRPr>
            </a:lvl2pPr>
            <a:lvl3pPr marL="914400" indent="0">
              <a:buFontTx/>
              <a:buNone/>
              <a:defRPr sz="2400">
                <a:latin typeface="Arial Bold"/>
                <a:cs typeface="Arial Bold"/>
              </a:defRPr>
            </a:lvl3pPr>
            <a:lvl4pPr marL="1371600" indent="0">
              <a:buFontTx/>
              <a:buNone/>
              <a:defRPr sz="2400">
                <a:latin typeface="Arial Bold"/>
                <a:cs typeface="Arial Bold"/>
              </a:defRPr>
            </a:lvl4pPr>
            <a:lvl5pPr marL="1828800" indent="0">
              <a:buFontTx/>
              <a:buNone/>
              <a:defRPr sz="2400">
                <a:latin typeface="Arial Bold"/>
                <a:cs typeface="Arial Bold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323850" y="2684311"/>
            <a:ext cx="8229266" cy="2943793"/>
          </a:xfrm>
          <a:prstGeom prst="rect">
            <a:avLst/>
          </a:prstGeom>
        </p:spPr>
        <p:txBody>
          <a:bodyPr/>
          <a:lstStyle>
            <a:lvl1pPr marL="2857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800" b="0" i="0">
                <a:latin typeface="Arial Unicode MS"/>
                <a:cs typeface="Arial Unicode MS"/>
              </a:defRPr>
            </a:lvl1pPr>
            <a:lvl2pPr marL="457200" indent="0">
              <a:buFontTx/>
              <a:buNone/>
              <a:defRPr sz="2400">
                <a:latin typeface="Arial Bold"/>
                <a:cs typeface="Arial Bold"/>
              </a:defRPr>
            </a:lvl2pPr>
            <a:lvl3pPr marL="914400" indent="0">
              <a:buFontTx/>
              <a:buNone/>
              <a:defRPr sz="2400">
                <a:latin typeface="Arial Bold"/>
                <a:cs typeface="Arial Bold"/>
              </a:defRPr>
            </a:lvl3pPr>
            <a:lvl4pPr marL="1371600" indent="0">
              <a:buFontTx/>
              <a:buNone/>
              <a:defRPr sz="2400">
                <a:latin typeface="Arial Bold"/>
                <a:cs typeface="Arial Bold"/>
              </a:defRPr>
            </a:lvl4pPr>
            <a:lvl5pPr marL="1828800" indent="0">
              <a:buFontTx/>
              <a:buNone/>
              <a:defRPr sz="2400">
                <a:latin typeface="Arial Bold"/>
                <a:cs typeface="Arial Bold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DSUS/COD/0914/0144</a:t>
            </a: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7B6B0C-6DE2-4884-9124-8ED8BFB5C10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2316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1_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 txBox="1">
            <a:spLocks noChangeArrowheads="1"/>
          </p:cNvSpPr>
          <p:nvPr/>
        </p:nvSpPr>
        <p:spPr>
          <a:xfrm>
            <a:off x="3886200" y="6450013"/>
            <a:ext cx="1905000" cy="2857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defRPr/>
            </a:pPr>
            <a:r>
              <a:rPr lang="en-US" dirty="0" smtClean="0"/>
              <a:t>CA12040B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14313"/>
            <a:ext cx="77724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785938"/>
            <a:ext cx="3810000" cy="39290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785938"/>
            <a:ext cx="3810000" cy="18875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825875"/>
            <a:ext cx="3810000" cy="1889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429375"/>
            <a:ext cx="1905000" cy="2857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7B6B0C-6DE2-4884-9124-8ED8BFB5C10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3828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99389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981200"/>
            <a:ext cx="8229600" cy="38862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DSUS/COD/0914/0144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049F44-7268-47E8-AD75-E6CD8E3BC8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9868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World federation of neuroscience nurses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Lecture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 descr="wfnn no backgroun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4489826"/>
            <a:ext cx="2145820" cy="1279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041716"/>
      </p:ext>
    </p:extLst>
  </p:cSld>
  <p:clrMapOvr>
    <a:masterClrMapping/>
  </p:clrMapOvr>
  <p:hf hd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49852" y="6202362"/>
            <a:ext cx="2525703" cy="396875"/>
          </a:xfrm>
          <a:prstGeom prst="rect">
            <a:avLst/>
          </a:prstGeom>
        </p:spPr>
        <p:txBody>
          <a:bodyPr/>
          <a:lstStyle>
            <a:lvl1pPr>
              <a:defRPr sz="1400" i="1"/>
            </a:lvl1pPr>
          </a:lstStyle>
          <a:p>
            <a:pPr>
              <a:defRPr/>
            </a:pPr>
            <a:r>
              <a:rPr lang="en-US" smtClean="0"/>
              <a:t>DSUS/COD/0914/0144</a:t>
            </a:r>
            <a:endParaRPr lang="en-US"/>
          </a:p>
        </p:txBody>
      </p:sp>
      <p:pic>
        <p:nvPicPr>
          <p:cNvPr id="7" name="Picture 6" descr="wfnn no backgroun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162" y="5911353"/>
            <a:ext cx="1486838" cy="88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3929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738313"/>
            <a:ext cx="41148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38313"/>
            <a:ext cx="41148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wfnn no backgroun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162" y="5911353"/>
            <a:ext cx="1486838" cy="886322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31158" y="6234113"/>
            <a:ext cx="2057046" cy="396875"/>
          </a:xfrm>
          <a:prstGeom prst="rect">
            <a:avLst/>
          </a:prstGeom>
        </p:spPr>
        <p:txBody>
          <a:bodyPr/>
          <a:lstStyle>
            <a:lvl1pPr>
              <a:defRPr sz="1400" i="1"/>
            </a:lvl1pPr>
          </a:lstStyle>
          <a:p>
            <a:pPr>
              <a:defRPr/>
            </a:pPr>
            <a:r>
              <a:rPr lang="en-US" smtClean="0"/>
              <a:t>DSUS/COD/0914/0144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367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RT_00_DRECORC24349_DePuySynthesInstitute_WEB_V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3" t="41927" r="32855" b="41631"/>
          <a:stretch>
            <a:fillRect/>
          </a:stretch>
        </p:blipFill>
        <p:spPr bwMode="auto">
          <a:xfrm>
            <a:off x="190500" y="5991225"/>
            <a:ext cx="19431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11E6AE-DE00-4E0E-990E-8DEB0F8A30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mtClean="0"/>
              <a:t>DSUS/COD/0914/0144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9710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90381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730143"/>
            <a:ext cx="4040188" cy="33960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090381"/>
            <a:ext cx="4041775" cy="53415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730143"/>
            <a:ext cx="4041775" cy="33960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49854" y="6202362"/>
            <a:ext cx="2057046" cy="396875"/>
          </a:xfrm>
          <a:prstGeom prst="rect">
            <a:avLst/>
          </a:prstGeom>
        </p:spPr>
        <p:txBody>
          <a:bodyPr/>
          <a:lstStyle>
            <a:lvl1pPr>
              <a:defRPr sz="1400" i="1"/>
            </a:lvl1pPr>
          </a:lstStyle>
          <a:p>
            <a:pPr>
              <a:defRPr/>
            </a:pPr>
            <a:r>
              <a:rPr lang="en-US" smtClean="0"/>
              <a:t>DSUS/COD/0914/0144</a:t>
            </a:r>
            <a:endParaRPr lang="en-US"/>
          </a:p>
        </p:txBody>
      </p:sp>
      <p:pic>
        <p:nvPicPr>
          <p:cNvPr id="12" name="Picture 11" descr="wfnn no backgroun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162" y="5911353"/>
            <a:ext cx="1486838" cy="88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384721"/>
      </p:ext>
    </p:extLst>
  </p:cSld>
  <p:clrMapOvr>
    <a:masterClrMapping/>
  </p:clrMapOvr>
  <p:hf hd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400800"/>
            <a:ext cx="2895600" cy="3968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DSUS/COD/0914/0144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34200" y="6400800"/>
            <a:ext cx="2133600" cy="3968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8717C-CDAD-46EB-90AA-9187A6309CE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4"/>
          <p:cNvSpPr txBox="1">
            <a:spLocks/>
          </p:cNvSpPr>
          <p:nvPr/>
        </p:nvSpPr>
        <p:spPr>
          <a:xfrm>
            <a:off x="5931158" y="6234113"/>
            <a:ext cx="2057046" cy="3968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WFNN Lecture Series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 descr="wfnn no backgroun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162" y="5911353"/>
            <a:ext cx="1486838" cy="88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3763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4200" y="6400800"/>
            <a:ext cx="2133600" cy="3968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7EE624-58DA-419A-98ED-E9E16449C4F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31158" y="6234113"/>
            <a:ext cx="2057046" cy="396875"/>
          </a:xfrm>
          <a:prstGeom prst="rect">
            <a:avLst/>
          </a:prstGeom>
        </p:spPr>
        <p:txBody>
          <a:bodyPr/>
          <a:lstStyle>
            <a:lvl1pPr>
              <a:defRPr sz="1400" i="1"/>
            </a:lvl1pPr>
          </a:lstStyle>
          <a:p>
            <a:pPr>
              <a:defRPr/>
            </a:pPr>
            <a:r>
              <a:rPr lang="en-US" smtClean="0"/>
              <a:t>DSUS/COD/0914/0144</a:t>
            </a:r>
            <a:endParaRPr lang="en-US"/>
          </a:p>
        </p:txBody>
      </p:sp>
      <p:pic>
        <p:nvPicPr>
          <p:cNvPr id="6" name="Picture 5" descr="wfnn no backgroun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162" y="5911353"/>
            <a:ext cx="1486838" cy="88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0148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733047"/>
            <a:ext cx="5111750" cy="439311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851750"/>
            <a:ext cx="3008313" cy="427441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31158" y="6234113"/>
            <a:ext cx="2057046" cy="396875"/>
          </a:xfrm>
          <a:prstGeom prst="rect">
            <a:avLst/>
          </a:prstGeom>
        </p:spPr>
        <p:txBody>
          <a:bodyPr/>
          <a:lstStyle>
            <a:lvl1pPr>
              <a:defRPr sz="1400" i="1"/>
            </a:lvl1pPr>
          </a:lstStyle>
          <a:p>
            <a:pPr>
              <a:defRPr/>
            </a:pPr>
            <a:r>
              <a:rPr lang="en-US" smtClean="0"/>
              <a:t>DSUS/COD/0914/0144</a:t>
            </a:r>
            <a:endParaRPr lang="en-US"/>
          </a:p>
        </p:txBody>
      </p:sp>
      <p:pic>
        <p:nvPicPr>
          <p:cNvPr id="9" name="Picture 8" descr="wfnn no backgroun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162" y="5911353"/>
            <a:ext cx="1486838" cy="88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1780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457200" y="1938528"/>
            <a:ext cx="3657600" cy="689570"/>
          </a:xfr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buNone/>
              <a:defRPr sz="15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093192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cap="all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04541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1027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076" name="Rectangle 1028"/>
          <p:cNvSpPr>
            <a:spLocks noGrp="1" noChangeArrowheads="1"/>
          </p:cNvSpPr>
          <p:nvPr>
            <p:ph type="subTitle" idx="1"/>
          </p:nvPr>
        </p:nvSpPr>
        <p:spPr>
          <a:xfrm>
            <a:off x="914400" y="1828800"/>
            <a:ext cx="7772400" cy="1219200"/>
          </a:xfrm>
        </p:spPr>
        <p:txBody>
          <a:bodyPr/>
          <a:lstStyle>
            <a:lvl1pPr marL="0" indent="0">
              <a:buFont typeface="Times" pitchFamily="48" charset="0"/>
              <a:buNone/>
              <a:defRPr sz="2600" i="1"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8C7837-DB5F-42D6-AE45-CD94D86DA39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mtClean="0"/>
              <a:t>DSUS/COD/0914/0144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50113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981200"/>
            <a:ext cx="8229600" cy="38862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DSUS/COD/0914/0144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049F44-7268-47E8-AD75-E6CD8E3BC8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9868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99389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510F-BA76-DC41-8292-1E1E2E9CF3FB}" type="datetimeFigureOut">
              <a:rPr lang="en-US" smtClean="0"/>
              <a:t>2/27/15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188C6-346B-E548-866D-6D3B77D29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867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510F-BA76-DC41-8292-1E1E2E9CF3FB}" type="datetimeFigureOut">
              <a:rPr lang="en-US" smtClean="0"/>
              <a:t>2/27/15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188C6-346B-E548-866D-6D3B77D29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030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ART_00_DRECORC24349_DePuySynthesInstitute_WEB_V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3" t="41927" r="32855" b="41631"/>
          <a:stretch>
            <a:fillRect/>
          </a:stretch>
        </p:blipFill>
        <p:spPr bwMode="auto">
          <a:xfrm>
            <a:off x="190500" y="5991225"/>
            <a:ext cx="19431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18717C-CDAD-46EB-90AA-9187A6309CE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mtClean="0"/>
              <a:t>DSUS/COD/0914/0144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31489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510F-BA76-DC41-8292-1E1E2E9CF3FB}" type="datetimeFigureOut">
              <a:rPr lang="en-US" smtClean="0"/>
              <a:t>2/27/15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188C6-346B-E548-866D-6D3B77D29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9403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510F-BA76-DC41-8292-1E1E2E9CF3FB}" type="datetimeFigureOut">
              <a:rPr lang="en-US" smtClean="0"/>
              <a:t>2/27/15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188C6-346B-E548-866D-6D3B77D29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89468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510F-BA76-DC41-8292-1E1E2E9CF3FB}" type="datetimeFigureOut">
              <a:rPr lang="en-US" smtClean="0"/>
              <a:t>2/27/15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188C6-346B-E548-866D-6D3B77D29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46244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510F-BA76-DC41-8292-1E1E2E9CF3FB}" type="datetimeFigureOut">
              <a:rPr lang="en-US" smtClean="0"/>
              <a:t>2/27/15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188C6-346B-E548-866D-6D3B77D29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2028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510F-BA76-DC41-8292-1E1E2E9CF3FB}" type="datetimeFigureOut">
              <a:rPr lang="en-US" smtClean="0"/>
              <a:t>2/27/15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188C6-346B-E548-866D-6D3B77D29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92958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510F-BA76-DC41-8292-1E1E2E9CF3FB}" type="datetimeFigureOut">
              <a:rPr lang="en-US" smtClean="0"/>
              <a:t>2/27/15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188C6-346B-E548-866D-6D3B77D29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22363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510F-BA76-DC41-8292-1E1E2E9CF3FB}" type="datetimeFigureOut">
              <a:rPr lang="en-US" smtClean="0"/>
              <a:t>2/27/15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188C6-346B-E548-866D-6D3B77D29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8745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510F-BA76-DC41-8292-1E1E2E9CF3FB}" type="datetimeFigureOut">
              <a:rPr lang="en-US" smtClean="0"/>
              <a:t>2/27/15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188C6-346B-E548-866D-6D3B77D29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8780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510F-BA76-DC41-8292-1E1E2E9CF3FB}" type="datetimeFigureOut">
              <a:rPr lang="en-US" smtClean="0"/>
              <a:t>2/27/15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188C6-346B-E548-866D-6D3B77D29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856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RT_00_DRECORC24349_DePuySynthesInstitute_WEB_V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3" t="41927" r="32855" b="41631"/>
          <a:stretch>
            <a:fillRect/>
          </a:stretch>
        </p:blipFill>
        <p:spPr bwMode="auto">
          <a:xfrm>
            <a:off x="190500" y="5991225"/>
            <a:ext cx="19431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14313"/>
            <a:ext cx="77724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785938"/>
            <a:ext cx="3810000" cy="39290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85938"/>
            <a:ext cx="3810000" cy="39290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7B6B0C-6DE2-4884-9124-8ED8BFB5C10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mtClean="0"/>
              <a:t>DSUS/COD/0914/0144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097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RT_00_DRECORC24349_DePuySynthesInstitute_WEB_V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3" t="41927" r="32855" b="41631"/>
          <a:stretch>
            <a:fillRect/>
          </a:stretch>
        </p:blipFill>
        <p:spPr bwMode="auto">
          <a:xfrm>
            <a:off x="190500" y="5991225"/>
            <a:ext cx="19431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405" y="0"/>
            <a:ext cx="777119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725715" y="1752600"/>
            <a:ext cx="3813024" cy="4419600"/>
          </a:xfrm>
        </p:spPr>
        <p:txBody>
          <a:bodyPr/>
          <a:lstStyle/>
          <a:p>
            <a:pPr lvl="0"/>
            <a:r>
              <a:rPr lang="en-US" noProof="0" smtClean="0"/>
              <a:t>Click icon to add clip art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83881" y="1752600"/>
            <a:ext cx="3813024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7B6B0C-6DE2-4884-9124-8ED8BFB5C10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mtClean="0"/>
              <a:t>DSUS/COD/0914/0144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603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RT_00_DRECORC24349_DePuySynthesInstitute_WEB_V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3" t="41927" r="32855" b="41631"/>
          <a:stretch>
            <a:fillRect/>
          </a:stretch>
        </p:blipFill>
        <p:spPr bwMode="auto">
          <a:xfrm>
            <a:off x="190500" y="5991225"/>
            <a:ext cx="19431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16C69D-E9C9-44AA-8819-05F21100269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mtClean="0"/>
              <a:t>DSUS/COD/0914/0144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800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ART_00_DRECORC24349_DePuySynthesInstitute_WEB_V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3" t="41927" r="32855" b="41631"/>
          <a:stretch>
            <a:fillRect/>
          </a:stretch>
        </p:blipFill>
        <p:spPr bwMode="auto">
          <a:xfrm>
            <a:off x="190500" y="5991225"/>
            <a:ext cx="19431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7EE624-58DA-419A-98ED-E9E16449C4F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mtClean="0"/>
              <a:t>DSUS/COD/0914/0144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576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36.xml"/><Relationship Id="rId19" Type="http://schemas.openxmlformats.org/officeDocument/2006/relationships/theme" Target="../theme/theme2.xml"/><Relationship Id="rId1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0.xml"/><Relationship Id="rId3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5.xml"/><Relationship Id="rId8" Type="http://schemas.openxmlformats.org/officeDocument/2006/relationships/slideLayout" Target="../slideLayouts/slideLayout26.xml"/><Relationship Id="rId9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7.xml"/><Relationship Id="rId12" Type="http://schemas.openxmlformats.org/officeDocument/2006/relationships/theme" Target="../theme/theme3.xml"/><Relationship Id="rId13" Type="http://schemas.openxmlformats.org/officeDocument/2006/relationships/image" Target="../media/image5.jpeg"/><Relationship Id="rId14" Type="http://schemas.openxmlformats.org/officeDocument/2006/relationships/image" Target="../media/image6.jpeg"/><Relationship Id="rId1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9.xml"/><Relationship Id="rId4" Type="http://schemas.openxmlformats.org/officeDocument/2006/relationships/slideLayout" Target="../slideLayouts/slideLayout40.xml"/><Relationship Id="rId5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8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>
            <a:alpha val="39999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25450" y="457200"/>
            <a:ext cx="82756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34975" y="1927225"/>
            <a:ext cx="8266113" cy="374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mtClean="0"/>
              <a:t>DSUS/COD/0914/0144</a:t>
            </a:r>
            <a:endParaRPr lang="en-US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cs typeface="Arial" charset="0"/>
              </a:defRPr>
            </a:lvl1pPr>
          </a:lstStyle>
          <a:p>
            <a:pPr>
              <a:defRPr/>
            </a:pPr>
            <a:fld id="{C97B6B0C-6DE2-4884-9124-8ED8BFB5C10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  <p:sldLayoutId id="2147483777" r:id="rId14"/>
    <p:sldLayoutId id="2147483778" r:id="rId15"/>
    <p:sldLayoutId id="2147483779" r:id="rId16"/>
    <p:sldLayoutId id="2147483780" r:id="rId17"/>
    <p:sldLayoutId id="2147483781" r:id="rId18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700" b="1" kern="1200">
          <a:solidFill>
            <a:schemeClr val="accent1"/>
          </a:solidFill>
          <a:latin typeface="Arial" pitchFamily="34" charset="0"/>
          <a:ea typeface="MS PGothic" pitchFamily="34" charset="-128"/>
          <a:cs typeface="MS PGothic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accent1"/>
          </a:solidFill>
          <a:latin typeface="Arial" charset="0"/>
          <a:ea typeface="MS PGothic" pitchFamily="34" charset="-128"/>
          <a:cs typeface="MS PGothic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accent1"/>
          </a:solidFill>
          <a:latin typeface="Arial" charset="0"/>
          <a:ea typeface="MS PGothic" pitchFamily="34" charset="-128"/>
          <a:cs typeface="MS PGothic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accent1"/>
          </a:solidFill>
          <a:latin typeface="Arial" charset="0"/>
          <a:ea typeface="MS PGothic" pitchFamily="34" charset="-128"/>
          <a:cs typeface="MS PGothic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accent1"/>
          </a:solidFill>
          <a:latin typeface="Arial" charset="0"/>
          <a:ea typeface="MS PGothic" pitchFamily="34" charset="-128"/>
          <a:cs typeface="MS PGothic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accent1"/>
          </a:solidFill>
          <a:latin typeface="Arial" charset="0"/>
          <a:ea typeface="ＭＳ Ｐゴシック" pitchFamily="-112" charset="-128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accent1"/>
          </a:solidFill>
          <a:latin typeface="Arial" charset="0"/>
          <a:ea typeface="ＭＳ Ｐゴシック" pitchFamily="-112" charset="-128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accent1"/>
          </a:solidFill>
          <a:latin typeface="Arial" charset="0"/>
          <a:ea typeface="ＭＳ Ｐゴシック" pitchFamily="-112" charset="-128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accent1"/>
          </a:solidFill>
          <a:latin typeface="Arial" charset="0"/>
          <a:ea typeface="ＭＳ Ｐゴシック" pitchFamily="-112" charset="-128"/>
        </a:defRPr>
      </a:lvl9pPr>
    </p:titleStyle>
    <p:bodyStyle>
      <a:lvl1pPr marL="266700" indent="-266700" algn="l" defTabSz="457200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130000"/>
        <a:buFont typeface="Arial" charset="0"/>
        <a:buChar char="•"/>
        <a:defRPr sz="1600" kern="1200">
          <a:solidFill>
            <a:srgbClr val="4D4F53"/>
          </a:solidFill>
          <a:latin typeface="Arial" pitchFamily="34" charset="0"/>
          <a:ea typeface="MS PGothic" pitchFamily="34" charset="-128"/>
          <a:cs typeface="MS PGothic" charset="0"/>
        </a:defRPr>
      </a:lvl1pPr>
      <a:lvl2pPr marL="820738" indent="-285750" algn="l" defTabSz="457200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130000"/>
        <a:buFont typeface="Arial" charset="0"/>
        <a:buChar char="–"/>
        <a:defRPr sz="1600" kern="1200">
          <a:solidFill>
            <a:srgbClr val="4D4F53"/>
          </a:solidFill>
          <a:latin typeface="Arial" pitchFamily="34" charset="0"/>
          <a:ea typeface="MS PGothic" pitchFamily="34" charset="-128"/>
          <a:cs typeface="MS PGothic" charset="0"/>
        </a:defRPr>
      </a:lvl2pPr>
      <a:lvl3pPr marL="1228725" indent="-228600" algn="l" defTabSz="457200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130000"/>
        <a:buFont typeface="Arial" charset="0"/>
        <a:buChar char="•"/>
        <a:defRPr sz="1600" kern="1200">
          <a:solidFill>
            <a:srgbClr val="4D4F53"/>
          </a:solidFill>
          <a:latin typeface="Arial" pitchFamily="34" charset="0"/>
          <a:ea typeface="MS PGothic" pitchFamily="34" charset="-128"/>
          <a:cs typeface="MS PGothic" charset="0"/>
        </a:defRPr>
      </a:lvl3pPr>
      <a:lvl4pPr marL="1636713" indent="-228600" algn="l" defTabSz="457200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130000"/>
        <a:buFont typeface="Arial" charset="0"/>
        <a:buChar char="–"/>
        <a:defRPr sz="1600" kern="1200">
          <a:solidFill>
            <a:srgbClr val="4D4F53"/>
          </a:solidFill>
          <a:latin typeface="Arial" pitchFamily="34" charset="0"/>
          <a:ea typeface="MS PGothic" pitchFamily="34" charset="-128"/>
          <a:cs typeface="MS PGothic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130000"/>
        <a:buFont typeface="Arial" charset="0"/>
        <a:buChar char="»"/>
        <a:defRPr sz="1600" kern="1200">
          <a:solidFill>
            <a:srgbClr val="4D4F53"/>
          </a:solidFill>
          <a:latin typeface="Arial" pitchFamily="34" charset="0"/>
          <a:ea typeface="MS PGothic" pitchFamily="34" charset="-128"/>
          <a:cs typeface="MS P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>
            <a:alpha val="39999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25450" y="457200"/>
            <a:ext cx="82756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34975" y="1927225"/>
            <a:ext cx="8266113" cy="374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mtClean="0"/>
              <a:t>DSUS/COD/0914/0144</a:t>
            </a:r>
            <a:endParaRPr lang="en-US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cs typeface="Arial" charset="0"/>
              </a:defRPr>
            </a:lvl1pPr>
          </a:lstStyle>
          <a:p>
            <a:pPr>
              <a:defRPr/>
            </a:pPr>
            <a:fld id="{C97B6B0C-6DE2-4884-9124-8ED8BFB5C10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  <p:sldLayoutId id="2147483795" r:id="rId13"/>
    <p:sldLayoutId id="2147483796" r:id="rId14"/>
    <p:sldLayoutId id="2147483797" r:id="rId15"/>
    <p:sldLayoutId id="2147483798" r:id="rId16"/>
    <p:sldLayoutId id="2147483799" r:id="rId17"/>
    <p:sldLayoutId id="2147483800" r:id="rId18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700" b="1" kern="1200">
          <a:solidFill>
            <a:schemeClr val="accent1"/>
          </a:solidFill>
          <a:latin typeface="Arial" pitchFamily="34" charset="0"/>
          <a:ea typeface="MS PGothic" pitchFamily="34" charset="-128"/>
          <a:cs typeface="MS PGothic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accent1"/>
          </a:solidFill>
          <a:latin typeface="Arial" charset="0"/>
          <a:ea typeface="MS PGothic" pitchFamily="34" charset="-128"/>
          <a:cs typeface="MS PGothic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accent1"/>
          </a:solidFill>
          <a:latin typeface="Arial" charset="0"/>
          <a:ea typeface="MS PGothic" pitchFamily="34" charset="-128"/>
          <a:cs typeface="MS PGothic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accent1"/>
          </a:solidFill>
          <a:latin typeface="Arial" charset="0"/>
          <a:ea typeface="MS PGothic" pitchFamily="34" charset="-128"/>
          <a:cs typeface="MS PGothic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accent1"/>
          </a:solidFill>
          <a:latin typeface="Arial" charset="0"/>
          <a:ea typeface="MS PGothic" pitchFamily="34" charset="-128"/>
          <a:cs typeface="MS PGothic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accent1"/>
          </a:solidFill>
          <a:latin typeface="Arial" charset="0"/>
          <a:ea typeface="ＭＳ Ｐゴシック" pitchFamily="-112" charset="-128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accent1"/>
          </a:solidFill>
          <a:latin typeface="Arial" charset="0"/>
          <a:ea typeface="ＭＳ Ｐゴシック" pitchFamily="-112" charset="-128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accent1"/>
          </a:solidFill>
          <a:latin typeface="Arial" charset="0"/>
          <a:ea typeface="ＭＳ Ｐゴシック" pitchFamily="-112" charset="-128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accent1"/>
          </a:solidFill>
          <a:latin typeface="Arial" charset="0"/>
          <a:ea typeface="ＭＳ Ｐゴシック" pitchFamily="-112" charset="-128"/>
        </a:defRPr>
      </a:lvl9pPr>
    </p:titleStyle>
    <p:bodyStyle>
      <a:lvl1pPr marL="266700" indent="-266700" algn="l" defTabSz="457200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130000"/>
        <a:buFont typeface="Arial" charset="0"/>
        <a:buChar char="•"/>
        <a:defRPr sz="1600" kern="1200">
          <a:solidFill>
            <a:srgbClr val="4D4F53"/>
          </a:solidFill>
          <a:latin typeface="Arial" pitchFamily="34" charset="0"/>
          <a:ea typeface="MS PGothic" pitchFamily="34" charset="-128"/>
          <a:cs typeface="MS PGothic" charset="0"/>
        </a:defRPr>
      </a:lvl1pPr>
      <a:lvl2pPr marL="820738" indent="-285750" algn="l" defTabSz="457200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130000"/>
        <a:buFont typeface="Arial" charset="0"/>
        <a:buChar char="–"/>
        <a:defRPr sz="1600" kern="1200">
          <a:solidFill>
            <a:srgbClr val="4D4F53"/>
          </a:solidFill>
          <a:latin typeface="Arial" pitchFamily="34" charset="0"/>
          <a:ea typeface="MS PGothic" pitchFamily="34" charset="-128"/>
          <a:cs typeface="MS PGothic" charset="0"/>
        </a:defRPr>
      </a:lvl2pPr>
      <a:lvl3pPr marL="1228725" indent="-228600" algn="l" defTabSz="457200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130000"/>
        <a:buFont typeface="Arial" charset="0"/>
        <a:buChar char="•"/>
        <a:defRPr sz="1600" kern="1200">
          <a:solidFill>
            <a:srgbClr val="4D4F53"/>
          </a:solidFill>
          <a:latin typeface="Arial" pitchFamily="34" charset="0"/>
          <a:ea typeface="MS PGothic" pitchFamily="34" charset="-128"/>
          <a:cs typeface="MS PGothic" charset="0"/>
        </a:defRPr>
      </a:lvl3pPr>
      <a:lvl4pPr marL="1636713" indent="-228600" algn="l" defTabSz="457200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130000"/>
        <a:buFont typeface="Arial" charset="0"/>
        <a:buChar char="–"/>
        <a:defRPr sz="1600" kern="1200">
          <a:solidFill>
            <a:srgbClr val="4D4F53"/>
          </a:solidFill>
          <a:latin typeface="Arial" pitchFamily="34" charset="0"/>
          <a:ea typeface="MS PGothic" pitchFamily="34" charset="-128"/>
          <a:cs typeface="MS PGothic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130000"/>
        <a:buFont typeface="Arial" charset="0"/>
        <a:buChar char="»"/>
        <a:defRPr sz="1600" kern="1200">
          <a:solidFill>
            <a:srgbClr val="4D4F53"/>
          </a:solidFill>
          <a:latin typeface="Arial" pitchFamily="34" charset="0"/>
          <a:ea typeface="MS PGothic" pitchFamily="34" charset="-128"/>
          <a:cs typeface="MS P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ro-nurse.jpg"/>
          <p:cNvPicPr>
            <a:picLocks noChangeAspect="1"/>
          </p:cNvPicPr>
          <p:nvPr/>
        </p:nvPicPr>
        <p:blipFill rotWithShape="1">
          <a:blip r:embed="rId1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" t="5655" r="15162" b="52318"/>
          <a:stretch/>
        </p:blipFill>
        <p:spPr>
          <a:xfrm>
            <a:off x="1295400" y="-5843"/>
            <a:ext cx="5254217" cy="12847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4775" y="152400"/>
            <a:ext cx="6400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994191"/>
            <a:ext cx="8382000" cy="4239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9063" y="6400800"/>
            <a:ext cx="213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78634" y="6202362"/>
            <a:ext cx="2525703" cy="396875"/>
          </a:xfrm>
          <a:prstGeom prst="rect">
            <a:avLst/>
          </a:prstGeom>
        </p:spPr>
        <p:txBody>
          <a:bodyPr/>
          <a:lstStyle>
            <a:lvl1pPr>
              <a:defRPr sz="1400" i="1"/>
            </a:lvl1pPr>
          </a:lstStyle>
          <a:p>
            <a:pPr>
              <a:defRPr/>
            </a:pPr>
            <a:r>
              <a:rPr lang="en-US" smtClean="0"/>
              <a:t>DSUS/COD/0914/0144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Arial" charset="0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Arial" charset="0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Arial" charset="0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5B510F-BA76-DC41-8292-1E1E2E9CF3FB}" type="datetimeFigureOut">
              <a:rPr lang="en-US" smtClean="0"/>
              <a:t>2/27/15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8188C6-346B-E548-866D-6D3B77D29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992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png"/><Relationship Id="rId5" Type="http://schemas.openxmlformats.org/officeDocument/2006/relationships/image" Target="../media/image17.jpeg"/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4" Type="http://schemas.openxmlformats.org/officeDocument/2006/relationships/audio" Target="../media/media2.mp3"/><Relationship Id="rId5" Type="http://schemas.microsoft.com/office/2007/relationships/media" Target="../media/media3.mp3"/><Relationship Id="rId6" Type="http://schemas.openxmlformats.org/officeDocument/2006/relationships/audio" Target="../media/media3.mp3"/><Relationship Id="rId7" Type="http://schemas.openxmlformats.org/officeDocument/2006/relationships/slideLayout" Target="../slideLayouts/slideLayout39.xml"/><Relationship Id="rId8" Type="http://schemas.openxmlformats.org/officeDocument/2006/relationships/image" Target="../media/image19.png"/><Relationship Id="rId9" Type="http://schemas.openxmlformats.org/officeDocument/2006/relationships/image" Target="../media/image20.png"/><Relationship Id="rId10" Type="http://schemas.openxmlformats.org/officeDocument/2006/relationships/image" Target="../media/image21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jpeg"/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1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5" Type="http://schemas.openxmlformats.org/officeDocument/2006/relationships/image" Target="../media/image29.jpeg"/><Relationship Id="rId6" Type="http://schemas.openxmlformats.org/officeDocument/2006/relationships/image" Target="../media/image30.jpeg"/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4" Type="http://schemas.openxmlformats.org/officeDocument/2006/relationships/notesSlide" Target="../notesSlides/notesSlide20.xml"/><Relationship Id="rId5" Type="http://schemas.openxmlformats.org/officeDocument/2006/relationships/image" Target="../media/image31.png"/><Relationship Id="rId1" Type="http://schemas.microsoft.com/office/2007/relationships/media" Target="file:///C:\Documents%20and%20Settings\i041340\Desktop\Christi%20Brain%20Tumor%20Embo\3D%20Run%204%20(S4_F1-128)A.avi" TargetMode="External"/><Relationship Id="rId2" Type="http://schemas.openxmlformats.org/officeDocument/2006/relationships/video" Target="file:///C:\Documents%20and%20Settings\i041340\Desktop\Christi%20Brain%20Tumor%20Embo\3D%20Run%204%20(S4_F1-128)A.avi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2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jpeg"/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2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2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jpeg"/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2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2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5" Type="http://schemas.openxmlformats.org/officeDocument/2006/relationships/image" Target="../media/image39.jpeg"/><Relationship Id="rId6" Type="http://schemas.openxmlformats.org/officeDocument/2006/relationships/image" Target="../media/image40.jpeg"/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2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1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2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3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image" Target="../media/image4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jpeg"/><Relationship Id="rId5" Type="http://schemas.openxmlformats.org/officeDocument/2006/relationships/image" Target="../media/image47.jpeg"/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3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3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3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3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8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../media/image52.jpeg"/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39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image" Target="../media/image53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image" Target="../media/image54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4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 bwMode="auto">
          <a:xfrm>
            <a:off x="304800" y="3048000"/>
            <a:ext cx="7772400" cy="150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8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4pPr>
            <a:lvl5pPr marL="18288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22860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6pPr>
            <a:lvl7pPr marL="27432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7pPr>
            <a:lvl8pPr marL="32004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8pPr>
            <a:lvl9pPr marL="36576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9pPr>
          </a:lstStyle>
          <a:p>
            <a:r>
              <a:rPr lang="en-US" sz="2800" dirty="0" smtClean="0"/>
              <a:t>Neuroscience Update Lecture Series</a:t>
            </a:r>
          </a:p>
          <a:p>
            <a:r>
              <a:rPr lang="en-US" sz="2800" dirty="0" smtClean="0"/>
              <a:t>Introduction to Brain Tumors</a:t>
            </a:r>
            <a:endParaRPr lang="en-US" sz="2800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28600" y="4495800"/>
            <a:ext cx="7772400" cy="1362075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Quality of Life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 universal definition for QOL</a:t>
            </a:r>
          </a:p>
          <a:p>
            <a:r>
              <a:rPr lang="en-US" dirty="0" smtClean="0"/>
              <a:t>Many available HRQOL surveys</a:t>
            </a:r>
          </a:p>
          <a:p>
            <a:r>
              <a:rPr lang="en-US" dirty="0" smtClean="0"/>
              <a:t>Most measure physical and cognitive symptoms</a:t>
            </a:r>
          </a:p>
          <a:p>
            <a:r>
              <a:rPr lang="en-US" dirty="0" smtClean="0"/>
              <a:t>Progression free survival</a:t>
            </a:r>
          </a:p>
          <a:p>
            <a:r>
              <a:rPr lang="en-US" dirty="0" smtClean="0"/>
              <a:t>Some allow surrogates and others require that the patient answer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143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 smtClean="0"/>
              <a:t>MRI Brain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762000" y="2133600"/>
            <a:ext cx="8382000" cy="423992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Some tumors such as meningioma, acoustic </a:t>
            </a:r>
            <a:r>
              <a:rPr lang="en-US" sz="2800" dirty="0" err="1" smtClean="0"/>
              <a:t>schwannoma</a:t>
            </a:r>
            <a:r>
              <a:rPr lang="en-US" sz="2800" dirty="0" smtClean="0"/>
              <a:t>, can be identified largely based on radiographic characteristics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Low grade astrocytoma usually non-enhancing, best seen on t2/flair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800" dirty="0" smtClean="0"/>
              <a:t>PITFALL- To be sure, tumors require biopsy for a pathological diagnosis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611E6AE-DE00-4E0E-990E-8DEB0F8A308D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990600" indent="-990600"/>
            <a:r>
              <a:rPr lang="en-US" sz="3600" dirty="0" smtClean="0"/>
              <a:t>Diagnostic Procedures</a:t>
            </a:r>
          </a:p>
        </p:txBody>
      </p:sp>
      <p:sp>
        <p:nvSpPr>
          <p:cNvPr id="1536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133600"/>
            <a:ext cx="8266113" cy="3741738"/>
          </a:xfrm>
        </p:spPr>
        <p:txBody>
          <a:bodyPr/>
          <a:lstStyle/>
          <a:p>
            <a:pPr marL="533400" indent="-533400"/>
            <a:r>
              <a:rPr lang="en-US" sz="2800" dirty="0" smtClean="0"/>
              <a:t>Radiological Imaging</a:t>
            </a:r>
          </a:p>
          <a:p>
            <a:pPr marL="933450" lvl="1" indent="-588963"/>
            <a:r>
              <a:rPr lang="en-US" sz="2800" dirty="0" smtClean="0"/>
              <a:t>Computed Tomography Scan (CT Scan) with/without contrast</a:t>
            </a:r>
          </a:p>
          <a:p>
            <a:pPr marL="933450" lvl="1" indent="-588963"/>
            <a:r>
              <a:rPr lang="en-US" sz="2800" dirty="0" smtClean="0"/>
              <a:t>Magnetic Resonance Imaging (MRI)         with/without contrast</a:t>
            </a:r>
          </a:p>
          <a:p>
            <a:pPr marL="533400" indent="-533400"/>
            <a:r>
              <a:rPr lang="en-US" sz="2800" dirty="0" smtClean="0"/>
              <a:t>Positron Emission Tomography scan  (PET scan)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10400" y="6248400"/>
            <a:ext cx="2133600" cy="476250"/>
          </a:xfrm>
          <a:prstGeom prst="rect">
            <a:avLst/>
          </a:prstGeom>
        </p:spPr>
        <p:txBody>
          <a:bodyPr/>
          <a:lstStyle/>
          <a:p>
            <a:pPr algn="l">
              <a:defRPr/>
            </a:pPr>
            <a:fld id="{F9BE695B-3EDA-4853-A7A9-529EC85397C2}" type="slidenum">
              <a:rPr lang="en-US" altLang="en-US">
                <a:latin typeface="Arial" charset="0"/>
              </a:rPr>
              <a:pPr algn="l">
                <a:defRPr/>
              </a:pPr>
              <a:t>12</a:t>
            </a:fld>
            <a:endParaRPr lang="en-US" altLang="en-US" dirty="0">
              <a:latin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 smtClean="0"/>
              <a:t>Goals of Treatment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2209800"/>
            <a:ext cx="8266113" cy="3741738"/>
          </a:xfrm>
        </p:spPr>
        <p:txBody>
          <a:bodyPr/>
          <a:lstStyle/>
          <a:p>
            <a:pPr eaLnBrk="1" hangingPunct="1"/>
            <a:r>
              <a:rPr lang="en-US" sz="2800" dirty="0" smtClean="0"/>
              <a:t>Cure? Complete resection +/- adjunctive treatment with radiation/chemotherapy</a:t>
            </a:r>
          </a:p>
          <a:p>
            <a:pPr eaLnBrk="1" hangingPunct="1"/>
            <a:r>
              <a:rPr lang="en-US" sz="2800" dirty="0" smtClean="0"/>
              <a:t>Prolong life</a:t>
            </a:r>
          </a:p>
          <a:p>
            <a:pPr eaLnBrk="1" hangingPunct="1"/>
            <a:r>
              <a:rPr lang="en-US" sz="2800" dirty="0" smtClean="0"/>
              <a:t>Control local infiltration of tumor cells</a:t>
            </a:r>
          </a:p>
          <a:p>
            <a:pPr eaLnBrk="1" hangingPunct="1"/>
            <a:r>
              <a:rPr lang="en-US" sz="2800" dirty="0" smtClean="0"/>
              <a:t>Palliation ( make things better briefly, control symptoms, not to cure)</a:t>
            </a:r>
          </a:p>
          <a:p>
            <a:pPr eaLnBrk="1" hangingPunct="1"/>
            <a:endParaRPr lang="en-US" sz="28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611E6AE-DE00-4E0E-990E-8DEB0F8A308D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6477000" cy="1371600"/>
          </a:xfrm>
        </p:spPr>
        <p:txBody>
          <a:bodyPr/>
          <a:lstStyle/>
          <a:p>
            <a:pPr eaLnBrk="1" hangingPunct="1"/>
            <a:r>
              <a:rPr lang="en-US" sz="3600" dirty="0" smtClean="0"/>
              <a:t>Are There Really Benign Brain Tumors?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2438400"/>
            <a:ext cx="8229600" cy="3886200"/>
          </a:xfrm>
        </p:spPr>
        <p:txBody>
          <a:bodyPr/>
          <a:lstStyle/>
          <a:p>
            <a:pPr eaLnBrk="1" hangingPunct="1"/>
            <a:r>
              <a:rPr lang="en-US" sz="3200" dirty="0" smtClean="0"/>
              <a:t>Better named, slow growing</a:t>
            </a:r>
          </a:p>
          <a:p>
            <a:pPr eaLnBrk="1" hangingPunct="1"/>
            <a:r>
              <a:rPr lang="en-US" sz="3200" dirty="0" smtClean="0"/>
              <a:t>All can behave in a malignant fashion</a:t>
            </a:r>
          </a:p>
          <a:p>
            <a:pPr eaLnBrk="1" hangingPunct="1"/>
            <a:r>
              <a:rPr lang="en-US" sz="3200" dirty="0" smtClean="0"/>
              <a:t>Overall survival from any brain tumor diagnosis at 5 years estimated 13-26%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611E6AE-DE00-4E0E-990E-8DEB0F8A308D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742950" indent="-742950"/>
            <a:r>
              <a:rPr lang="en-US" sz="3600" dirty="0" smtClean="0"/>
              <a:t>Extra-axial </a:t>
            </a:r>
          </a:p>
        </p:txBody>
      </p:sp>
      <p:sp>
        <p:nvSpPr>
          <p:cNvPr id="1843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/>
          <a:lstStyle/>
          <a:p>
            <a:pPr marL="533400" indent="-533400"/>
            <a:r>
              <a:rPr lang="en-US" sz="2800" dirty="0" smtClean="0"/>
              <a:t>Meningioma </a:t>
            </a:r>
          </a:p>
          <a:p>
            <a:pPr marL="533400" indent="-533400"/>
            <a:r>
              <a:rPr lang="en-US" sz="2800" dirty="0" smtClean="0"/>
              <a:t>Metastatic</a:t>
            </a:r>
          </a:p>
          <a:p>
            <a:pPr marL="533400" indent="-533400"/>
            <a:r>
              <a:rPr lang="en-US" sz="2800" dirty="0" smtClean="0"/>
              <a:t>Acoustic Neuromas (</a:t>
            </a:r>
            <a:r>
              <a:rPr lang="en-US" sz="2800" dirty="0" err="1" smtClean="0"/>
              <a:t>Schwannoma</a:t>
            </a:r>
            <a:r>
              <a:rPr lang="en-US" sz="2800" dirty="0" smtClean="0"/>
              <a:t>)</a:t>
            </a:r>
          </a:p>
          <a:p>
            <a:pPr marL="533400" indent="-533400"/>
            <a:r>
              <a:rPr lang="en-US" sz="2800" dirty="0" smtClean="0"/>
              <a:t>Pituitary adenoma</a:t>
            </a:r>
          </a:p>
          <a:p>
            <a:pPr marL="933450" lvl="1" indent="-588963"/>
            <a:r>
              <a:rPr lang="en-US" sz="2800" dirty="0" smtClean="0"/>
              <a:t>Prolactin-secreting </a:t>
            </a:r>
          </a:p>
          <a:p>
            <a:pPr marL="933450" lvl="1" indent="-588963"/>
            <a:r>
              <a:rPr lang="en-US" sz="2800" dirty="0" smtClean="0"/>
              <a:t>Growth hormone –  deficiency</a:t>
            </a:r>
          </a:p>
          <a:p>
            <a:pPr marL="933450" lvl="1" indent="-588963"/>
            <a:r>
              <a:rPr lang="en-US" sz="2800" dirty="0" smtClean="0"/>
              <a:t>Adulthood</a:t>
            </a:r>
          </a:p>
          <a:p>
            <a:pPr marL="533400" indent="-533400"/>
            <a:r>
              <a:rPr lang="en-US" sz="2800" dirty="0" err="1" smtClean="0"/>
              <a:t>Neurofibroma</a:t>
            </a:r>
            <a:endParaRPr lang="en-US" sz="2800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DSUS/COD/0914/0144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10400" y="6248400"/>
            <a:ext cx="2133600" cy="476250"/>
          </a:xfrm>
          <a:prstGeom prst="rect">
            <a:avLst/>
          </a:prstGeom>
        </p:spPr>
        <p:txBody>
          <a:bodyPr/>
          <a:lstStyle/>
          <a:p>
            <a:pPr algn="l">
              <a:defRPr/>
            </a:pPr>
            <a:fld id="{69D87E16-E49B-4B20-97A0-1A417AF20F18}" type="slidenum">
              <a:rPr lang="en-US" altLang="en-US">
                <a:latin typeface="Arial" charset="0"/>
              </a:rPr>
              <a:pPr algn="l">
                <a:defRPr/>
              </a:pPr>
              <a:t>15</a:t>
            </a:fld>
            <a:endParaRPr lang="en-US" altLang="en-US">
              <a:latin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00200"/>
            <a:ext cx="44958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AutoShape 10"/>
          <p:cNvSpPr>
            <a:spLocks/>
          </p:cNvSpPr>
          <p:nvPr/>
        </p:nvSpPr>
        <p:spPr bwMode="auto">
          <a:xfrm>
            <a:off x="5105400" y="1752600"/>
            <a:ext cx="3124200" cy="876300"/>
          </a:xfrm>
          <a:prstGeom prst="borderCallout1">
            <a:avLst>
              <a:gd name="adj1" fmla="val 13042"/>
              <a:gd name="adj2" fmla="val -2440"/>
              <a:gd name="adj3" fmla="val 236233"/>
              <a:gd name="adj4" fmla="val -5935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r>
              <a:rPr lang="en-US"/>
              <a:t>-Dumbbell shape</a:t>
            </a:r>
          </a:p>
          <a:p>
            <a:pPr algn="ctr" eaLnBrk="0" hangingPunct="0"/>
            <a:r>
              <a:rPr lang="en-US"/>
              <a:t>-Level of eighth cranial nerve</a:t>
            </a:r>
          </a:p>
        </p:txBody>
      </p:sp>
      <p:sp>
        <p:nvSpPr>
          <p:cNvPr id="5132" name="Text Box 12"/>
          <p:cNvSpPr txBox="1">
            <a:spLocks noChangeArrowheads="1"/>
          </p:cNvSpPr>
          <p:nvPr/>
        </p:nvSpPr>
        <p:spPr bwMode="auto">
          <a:xfrm>
            <a:off x="5257800" y="2286000"/>
            <a:ext cx="3048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/>
              <a:t>Acoustic schwannoma</a:t>
            </a:r>
          </a:p>
        </p:txBody>
      </p:sp>
      <p:pic>
        <p:nvPicPr>
          <p:cNvPr id="19461" name="Picture 16" descr="Steps_in_the_surgical_resection_acoustic_neurom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895600"/>
            <a:ext cx="2357532" cy="18637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14" descr="gammaknife-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191000"/>
            <a:ext cx="2476500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7EE624-58DA-419A-98ED-E9E16449C4F0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 smtClean="0"/>
              <a:t>Acoustic </a:t>
            </a:r>
            <a:r>
              <a:rPr lang="en-US" sz="3600" dirty="0" err="1" smtClean="0"/>
              <a:t>Schwannoma</a:t>
            </a:r>
            <a:endParaRPr lang="en-US" sz="3600" dirty="0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800" dirty="0" smtClean="0"/>
              <a:t>Considered benign</a:t>
            </a:r>
          </a:p>
          <a:p>
            <a:pPr eaLnBrk="1" hangingPunct="1"/>
            <a:r>
              <a:rPr lang="en-US" sz="2800" dirty="0" smtClean="0"/>
              <a:t>Radiosurgery has largely replaced open surgery</a:t>
            </a:r>
          </a:p>
          <a:p>
            <a:pPr eaLnBrk="1" hangingPunct="1"/>
            <a:r>
              <a:rPr lang="en-US" sz="2800" dirty="0" smtClean="0"/>
              <a:t>Goal is tumor control</a:t>
            </a:r>
          </a:p>
          <a:p>
            <a:pPr eaLnBrk="1" hangingPunct="1"/>
            <a:r>
              <a:rPr lang="en-US" sz="2800" dirty="0" smtClean="0"/>
              <a:t>Common symptoms, hearing loss, tinnitus, vertigo, headache, gait and balance disturbance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611E6AE-DE00-4E0E-990E-8DEB0F8A308D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itle 2"/>
          <p:cNvSpPr>
            <a:spLocks noGrp="1"/>
          </p:cNvSpPr>
          <p:nvPr>
            <p:ph type="title"/>
          </p:nvPr>
        </p:nvSpPr>
        <p:spPr>
          <a:xfrm>
            <a:off x="250825" y="609600"/>
            <a:ext cx="7162800" cy="735013"/>
          </a:xfrm>
        </p:spPr>
        <p:txBody>
          <a:bodyPr/>
          <a:lstStyle/>
          <a:p>
            <a:pPr eaLnBrk="1" hangingPunct="1"/>
            <a:r>
              <a:rPr lang="en-US" sz="4000" dirty="0" smtClean="0">
                <a:cs typeface="Arial" charset="0"/>
              </a:rPr>
              <a:t>Facial nerve palsy</a:t>
            </a:r>
          </a:p>
        </p:txBody>
      </p:sp>
      <p:pic>
        <p:nvPicPr>
          <p:cNvPr id="21506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4" r="51288"/>
          <a:stretch>
            <a:fillRect/>
          </a:stretch>
        </p:blipFill>
        <p:spPr>
          <a:xfrm>
            <a:off x="2362200" y="1905000"/>
            <a:ext cx="1843088" cy="26527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07" name="Content Placeholder 2"/>
          <p:cNvSpPr>
            <a:spLocks noGrp="1"/>
          </p:cNvSpPr>
          <p:nvPr>
            <p:ph sz="half" idx="2"/>
          </p:nvPr>
        </p:nvSpPr>
        <p:spPr>
          <a:xfrm>
            <a:off x="4618038" y="1603375"/>
            <a:ext cx="4495800" cy="5257800"/>
          </a:xfrm>
        </p:spPr>
        <p:txBody>
          <a:bodyPr/>
          <a:lstStyle/>
          <a:p>
            <a:r>
              <a:rPr lang="en-US" sz="2400" smtClean="0">
                <a:cs typeface="Arial" charset="0"/>
              </a:rPr>
              <a:t>Clinically A BIG DEAL!!</a:t>
            </a:r>
          </a:p>
          <a:p>
            <a:r>
              <a:rPr lang="en-US" sz="2400" smtClean="0">
                <a:cs typeface="Arial" charset="0"/>
              </a:rPr>
              <a:t>Interferes with effective swallowing, predisposes to aspiration</a:t>
            </a:r>
          </a:p>
          <a:p>
            <a:r>
              <a:rPr lang="en-US" sz="2400" smtClean="0">
                <a:cs typeface="Arial" charset="0"/>
              </a:rPr>
              <a:t>Exposure keratopathy</a:t>
            </a:r>
          </a:p>
          <a:p>
            <a:r>
              <a:rPr lang="en-US" sz="2400" smtClean="0">
                <a:cs typeface="Arial" charset="0"/>
              </a:rPr>
              <a:t>Loss of self- image</a:t>
            </a:r>
          </a:p>
          <a:p>
            <a:r>
              <a:rPr lang="en-US" sz="2400" smtClean="0">
                <a:cs typeface="Arial" charset="0"/>
              </a:rPr>
              <a:t>Depression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A495E4D-EA4E-4FC7-AA1E-D26CC3F93BFB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28600" y="5029200"/>
            <a:ext cx="8686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/>
              <a:t>Risk is 4-15% after open surgery and 1-3% after Gamma Knife</a:t>
            </a:r>
          </a:p>
        </p:txBody>
      </p:sp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25"/>
          <a:stretch>
            <a:fillRect/>
          </a:stretch>
        </p:blipFill>
        <p:spPr bwMode="auto">
          <a:xfrm>
            <a:off x="238125" y="1905000"/>
            <a:ext cx="1885950" cy="2652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71500" y="3167716"/>
            <a:ext cx="1219200" cy="194441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743200" y="3134134"/>
            <a:ext cx="1219200" cy="194441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normal.mp3">
            <a:hlinkClick r:id="" action="ppaction://media"/>
          </p:cNvPr>
          <p:cNvPicPr>
            <a:picLocks noGrp="1" noChangeAspect="1"/>
          </p:cNvPicPr>
          <p:nvPr>
            <p:ph sz="quarter" idx="4294967295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43088" y="1676400"/>
            <a:ext cx="609600" cy="609600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quarter" idx="4294967295"/>
          </p:nvPr>
        </p:nvSpPr>
        <p:spPr>
          <a:xfrm>
            <a:off x="4800600" y="1600200"/>
            <a:ext cx="3733800" cy="41148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Normal hearing and moderate hearing loss comparison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7391400" cy="887413"/>
          </a:xfrm>
        </p:spPr>
        <p:txBody>
          <a:bodyPr/>
          <a:lstStyle/>
          <a:p>
            <a:r>
              <a:rPr lang="en-US" dirty="0" smtClean="0"/>
              <a:t>Hearing…What did you say?</a:t>
            </a:r>
            <a:endParaRPr lang="en-US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124200"/>
            <a:ext cx="3228975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mid40db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68129" y="2915265"/>
            <a:ext cx="609600" cy="609600"/>
          </a:xfrm>
          <a:prstGeom prst="rect">
            <a:avLst/>
          </a:prstGeom>
        </p:spPr>
      </p:pic>
      <p:pic>
        <p:nvPicPr>
          <p:cNvPr id="7" name="mid40dbnoise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68129" y="43470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928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0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05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3"/>
          <p:cNvSpPr>
            <a:spLocks noGrp="1"/>
          </p:cNvSpPr>
          <p:nvPr>
            <p:ph type="ctrTitle"/>
          </p:nvPr>
        </p:nvSpPr>
        <p:spPr>
          <a:xfrm>
            <a:off x="381000" y="381000"/>
            <a:ext cx="8305800" cy="533400"/>
          </a:xfrm>
        </p:spPr>
        <p:txBody>
          <a:bodyPr/>
          <a:lstStyle/>
          <a:p>
            <a:pPr algn="ctr"/>
            <a:r>
              <a:rPr lang="en-US" sz="3200" u="sng">
                <a:latin typeface="Arial" charset="0"/>
                <a:ea typeface="MS PGothic" charset="0"/>
              </a:rPr>
              <a:t>Objectives</a:t>
            </a:r>
            <a:r>
              <a:rPr lang="en-US" sz="3200">
                <a:latin typeface="Arial" charset="0"/>
                <a:ea typeface="MS PGothic" charset="0"/>
              </a:rPr>
              <a:t>:</a:t>
            </a:r>
            <a:br>
              <a:rPr lang="en-US" sz="3200">
                <a:latin typeface="Arial" charset="0"/>
                <a:ea typeface="MS PGothic" charset="0"/>
              </a:rPr>
            </a:br>
            <a:r>
              <a:rPr lang="en-US" sz="3200">
                <a:latin typeface="Arial" charset="0"/>
                <a:ea typeface="MS PGothic" charset="0"/>
              </a:rPr>
              <a:t/>
            </a:r>
            <a:br>
              <a:rPr lang="en-US" sz="3200">
                <a:latin typeface="Arial" charset="0"/>
                <a:ea typeface="MS PGothic" charset="0"/>
              </a:rPr>
            </a:br>
            <a:r>
              <a:rPr lang="en-US">
                <a:latin typeface="Arial" charset="0"/>
                <a:ea typeface="MS PGothic" charset="0"/>
              </a:rPr>
              <a:t/>
            </a:r>
            <a:br>
              <a:rPr lang="en-US">
                <a:latin typeface="Arial" charset="0"/>
                <a:ea typeface="MS PGothic" charset="0"/>
              </a:rPr>
            </a:br>
            <a:r>
              <a:rPr lang="en-US">
                <a:latin typeface="Arial" charset="0"/>
                <a:ea typeface="MS PGothic" charset="0"/>
              </a:rPr>
              <a:t/>
            </a:r>
            <a:br>
              <a:rPr lang="en-US">
                <a:latin typeface="Arial" charset="0"/>
                <a:ea typeface="MS PGothic" charset="0"/>
              </a:rPr>
            </a:br>
            <a:r>
              <a:rPr lang="en-US">
                <a:latin typeface="Arial" charset="0"/>
                <a:ea typeface="MS PGothic" charset="0"/>
              </a:rPr>
              <a:t/>
            </a:r>
            <a:br>
              <a:rPr lang="en-US">
                <a:latin typeface="Arial" charset="0"/>
                <a:ea typeface="MS PGothic" charset="0"/>
              </a:rPr>
            </a:br>
            <a:endParaRPr lang="en-US">
              <a:latin typeface="Arial" charset="0"/>
              <a:ea typeface="MS PGothic" charset="0"/>
            </a:endParaRPr>
          </a:p>
        </p:txBody>
      </p:sp>
      <p:sp>
        <p:nvSpPr>
          <p:cNvPr id="22531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9C4ACC46-08FF-0D45-8887-C4E567168EE8}" type="slidenum">
              <a:rPr lang="en-US" sz="1000">
                <a:cs typeface="Arial" charset="0"/>
              </a:rPr>
              <a:pPr eaLnBrk="1" hangingPunct="1"/>
              <a:t>2</a:t>
            </a:fld>
            <a:endParaRPr lang="en-US" sz="1000">
              <a:cs typeface="Arial" charset="0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11048137"/>
              </p:ext>
            </p:extLst>
          </p:nvPr>
        </p:nvGraphicFramePr>
        <p:xfrm>
          <a:off x="1066800" y="1905000"/>
          <a:ext cx="6719711" cy="46199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1577041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C9EB942-77C8-1642-9B75-1AF34AFA37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4CCD58F-363F-4249-A147-8C17F9DCD8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F11345B-87D8-204C-BF0A-133B841E49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25DFC01-BDB8-A94D-92A9-45612AD411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D4E049E-2DF9-414B-BCD8-895C73017A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9C139E9-C1CF-DD49-8528-41B1F14756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Title 2"/>
          <p:cNvSpPr>
            <a:spLocks noGrp="1"/>
          </p:cNvSpPr>
          <p:nvPr>
            <p:ph type="title"/>
          </p:nvPr>
        </p:nvSpPr>
        <p:spPr>
          <a:xfrm>
            <a:off x="228600" y="228600"/>
            <a:ext cx="7162800" cy="887413"/>
          </a:xfrm>
        </p:spPr>
        <p:txBody>
          <a:bodyPr/>
          <a:lstStyle/>
          <a:p>
            <a:pPr eaLnBrk="1" hangingPunct="1"/>
            <a:r>
              <a:rPr lang="en-US" sz="4000" dirty="0" smtClean="0">
                <a:cs typeface="Arial" charset="0"/>
              </a:rPr>
              <a:t>Exposure </a:t>
            </a:r>
            <a:r>
              <a:rPr lang="en-US" sz="4000" dirty="0" err="1" smtClean="0">
                <a:cs typeface="Arial" charset="0"/>
              </a:rPr>
              <a:t>Keratopathy</a:t>
            </a:r>
            <a:endParaRPr lang="en-US" sz="4000" dirty="0" smtClean="0">
              <a:cs typeface="Arial" charset="0"/>
            </a:endParaRPr>
          </a:p>
        </p:txBody>
      </p:sp>
      <p:sp>
        <p:nvSpPr>
          <p:cNvPr id="23555" name="Content Placeholder 2"/>
          <p:cNvSpPr>
            <a:spLocks noGrp="1"/>
          </p:cNvSpPr>
          <p:nvPr>
            <p:ph sz="half" idx="1"/>
          </p:nvPr>
        </p:nvSpPr>
        <p:spPr>
          <a:xfrm>
            <a:off x="4648200" y="1143000"/>
            <a:ext cx="4495800" cy="5257800"/>
          </a:xfrm>
        </p:spPr>
        <p:txBody>
          <a:bodyPr/>
          <a:lstStyle/>
          <a:p>
            <a:r>
              <a:rPr lang="en-US" sz="2400" dirty="0" smtClean="0">
                <a:cs typeface="Arial" charset="0"/>
              </a:rPr>
              <a:t>Good nursing care is ESSENTIAL!!</a:t>
            </a:r>
          </a:p>
          <a:p>
            <a:pPr lvl="1"/>
            <a:r>
              <a:rPr lang="en-US" sz="2400" dirty="0" smtClean="0">
                <a:cs typeface="Arial" charset="0"/>
              </a:rPr>
              <a:t>Artificial tears Q2hr, Taped eye closure, early reporting of increased </a:t>
            </a:r>
            <a:r>
              <a:rPr lang="en-US" sz="2400" dirty="0" err="1" smtClean="0">
                <a:cs typeface="Arial" charset="0"/>
              </a:rPr>
              <a:t>reddness</a:t>
            </a:r>
            <a:r>
              <a:rPr lang="en-US" sz="2400" dirty="0" smtClean="0">
                <a:cs typeface="Arial" charset="0"/>
              </a:rPr>
              <a:t>- can cause blindness</a:t>
            </a:r>
          </a:p>
          <a:p>
            <a:r>
              <a:rPr lang="en-US" sz="2400" dirty="0" smtClean="0">
                <a:cs typeface="Arial" charset="0"/>
              </a:rPr>
              <a:t>For treatment failures</a:t>
            </a:r>
          </a:p>
          <a:p>
            <a:pPr lvl="1"/>
            <a:r>
              <a:rPr lang="en-US" sz="2400" dirty="0" smtClean="0">
                <a:cs typeface="Arial" charset="0"/>
              </a:rPr>
              <a:t>Bo </a:t>
            </a:r>
            <a:r>
              <a:rPr lang="en-US" sz="2400" dirty="0" err="1" smtClean="0">
                <a:cs typeface="Arial" charset="0"/>
              </a:rPr>
              <a:t>Tox</a:t>
            </a:r>
            <a:endParaRPr lang="en-US" sz="2400" dirty="0" smtClean="0">
              <a:cs typeface="Arial" charset="0"/>
            </a:endParaRPr>
          </a:p>
          <a:p>
            <a:pPr lvl="1"/>
            <a:r>
              <a:rPr lang="en-US" sz="2400" dirty="0" err="1" smtClean="0">
                <a:cs typeface="Arial" charset="0"/>
              </a:rPr>
              <a:t>Tarsohaphy</a:t>
            </a:r>
            <a:endParaRPr lang="en-US" sz="2400" dirty="0" smtClean="0">
              <a:cs typeface="Arial" charset="0"/>
            </a:endParaRPr>
          </a:p>
          <a:p>
            <a:pPr lvl="1"/>
            <a:endParaRPr lang="en-US" dirty="0" smtClean="0">
              <a:cs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DSUS/COD/0914/0144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A495E4D-EA4E-4FC7-AA1E-D26CC3F93BFB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95400"/>
            <a:ext cx="3810000" cy="2819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112" y="4267200"/>
            <a:ext cx="1806575" cy="1336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5357018"/>
            <a:ext cx="3657600" cy="12938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57"/>
          <a:stretch>
            <a:fillRect/>
          </a:stretch>
        </p:blipFill>
        <p:spPr bwMode="auto">
          <a:xfrm>
            <a:off x="533400" y="838200"/>
            <a:ext cx="3798888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6" descr="gross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819400"/>
            <a:ext cx="329565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AutoShape 7"/>
          <p:cNvSpPr>
            <a:spLocks/>
          </p:cNvSpPr>
          <p:nvPr/>
        </p:nvSpPr>
        <p:spPr bwMode="auto">
          <a:xfrm>
            <a:off x="5562600" y="1104900"/>
            <a:ext cx="3048000" cy="1181100"/>
          </a:xfrm>
          <a:prstGeom prst="borderCallout1">
            <a:avLst>
              <a:gd name="adj1" fmla="val 9676"/>
              <a:gd name="adj2" fmla="val -2500"/>
              <a:gd name="adj3" fmla="val 67741"/>
              <a:gd name="adj4" fmla="val -75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r>
              <a:rPr lang="en-US"/>
              <a:t>-Homogenously enhancing</a:t>
            </a:r>
          </a:p>
          <a:p>
            <a:pPr algn="ctr" eaLnBrk="0" hangingPunct="0">
              <a:buFontTx/>
              <a:buChar char="-"/>
            </a:pPr>
            <a:r>
              <a:rPr lang="en-US"/>
              <a:t>Extra-dural</a:t>
            </a:r>
          </a:p>
          <a:p>
            <a:pPr algn="ctr" eaLnBrk="0" hangingPunct="0"/>
            <a:r>
              <a:rPr lang="en-US"/>
              <a:t>-Bony involvement</a:t>
            </a:r>
          </a:p>
          <a:p>
            <a:pPr algn="ctr" eaLnBrk="0" hangingPunct="0"/>
            <a:r>
              <a:rPr lang="en-US"/>
              <a:t>-Calcifications</a:t>
            </a:r>
          </a:p>
          <a:p>
            <a:pPr algn="ctr" eaLnBrk="0" hangingPunct="0"/>
            <a:endParaRPr lang="en-US"/>
          </a:p>
          <a:p>
            <a:pPr algn="ctr" eaLnBrk="0" hangingPunct="0"/>
            <a:endParaRPr lang="en-US"/>
          </a:p>
        </p:txBody>
      </p:sp>
      <p:sp>
        <p:nvSpPr>
          <p:cNvPr id="18440" name="Text Box 8"/>
          <p:cNvSpPr txBox="1">
            <a:spLocks noChangeArrowheads="1"/>
          </p:cNvSpPr>
          <p:nvPr/>
        </p:nvSpPr>
        <p:spPr bwMode="auto">
          <a:xfrm>
            <a:off x="5867400" y="2286000"/>
            <a:ext cx="2590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/>
              <a:t>Meningioma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7EE624-58DA-419A-98ED-E9E16449C4F0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DSUS/COD/0914/0144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 smtClean="0"/>
              <a:t>Meningioma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600200"/>
            <a:ext cx="8266113" cy="3741738"/>
          </a:xfrm>
        </p:spPr>
        <p:txBody>
          <a:bodyPr/>
          <a:lstStyle/>
          <a:p>
            <a:pPr eaLnBrk="1" hangingPunct="1"/>
            <a:r>
              <a:rPr lang="en-US" sz="2800" dirty="0" smtClean="0"/>
              <a:t>Usually Benign, slow growing</a:t>
            </a:r>
          </a:p>
          <a:p>
            <a:pPr eaLnBrk="1" hangingPunct="1"/>
            <a:r>
              <a:rPr lang="en-US" sz="2800" dirty="0" smtClean="0"/>
              <a:t>May be observed, treated with open surgery or radiosurgery ( not primary treatment choice)</a:t>
            </a:r>
          </a:p>
          <a:p>
            <a:pPr eaLnBrk="1" hangingPunct="1"/>
            <a:r>
              <a:rPr lang="en-US" sz="2800" dirty="0" smtClean="0"/>
              <a:t>Often present with headache, seizure, </a:t>
            </a:r>
            <a:r>
              <a:rPr lang="en-US" sz="2800" dirty="0" err="1" smtClean="0"/>
              <a:t>sx</a:t>
            </a:r>
            <a:r>
              <a:rPr lang="en-US" sz="2800" dirty="0" smtClean="0"/>
              <a:t> based on location.</a:t>
            </a:r>
          </a:p>
          <a:p>
            <a:pPr eaLnBrk="1" hangingPunct="1"/>
            <a:r>
              <a:rPr lang="en-US" sz="2800" dirty="0" smtClean="0"/>
              <a:t>4-50% have recurrence ( Thought to be based on completeness of resection)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611E6AE-DE00-4E0E-990E-8DEB0F8A308D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2"/>
          <p:cNvSpPr>
            <a:spLocks noGrp="1"/>
          </p:cNvSpPr>
          <p:nvPr>
            <p:ph type="title"/>
          </p:nvPr>
        </p:nvSpPr>
        <p:spPr>
          <a:xfrm>
            <a:off x="304800" y="304800"/>
            <a:ext cx="7543800" cy="884238"/>
          </a:xfrm>
        </p:spPr>
        <p:txBody>
          <a:bodyPr/>
          <a:lstStyle/>
          <a:p>
            <a:pPr eaLnBrk="1" hangingPunct="1"/>
            <a:r>
              <a:rPr lang="en-US" sz="4000" smtClean="0">
                <a:cs typeface="Arial" charset="0"/>
              </a:rPr>
              <a:t>Meningioma</a:t>
            </a:r>
          </a:p>
        </p:txBody>
      </p:sp>
      <p:sp>
        <p:nvSpPr>
          <p:cNvPr id="26627" name="Content Placeholder 1"/>
          <p:cNvSpPr>
            <a:spLocks noGrp="1"/>
          </p:cNvSpPr>
          <p:nvPr>
            <p:ph idx="1"/>
          </p:nvPr>
        </p:nvSpPr>
        <p:spPr>
          <a:xfrm>
            <a:off x="457200" y="2209800"/>
            <a:ext cx="7848600" cy="2895600"/>
          </a:xfrm>
        </p:spPr>
        <p:txBody>
          <a:bodyPr/>
          <a:lstStyle/>
          <a:p>
            <a:pPr eaLnBrk="1" hangingPunct="1"/>
            <a:r>
              <a:rPr lang="en-US" sz="2600" dirty="0" smtClean="0">
                <a:cs typeface="Arial" charset="0"/>
              </a:rPr>
              <a:t>Radiographic signature features: homogenously enhancing extra-axial lesion</a:t>
            </a:r>
          </a:p>
          <a:p>
            <a:pPr eaLnBrk="1" hangingPunct="1"/>
            <a:r>
              <a:rPr lang="en-US" sz="2600" dirty="0" smtClean="0">
                <a:cs typeface="Arial" charset="0"/>
              </a:rPr>
              <a:t>MRI not helpful in discriminating grade or histopathology</a:t>
            </a:r>
          </a:p>
          <a:p>
            <a:pPr eaLnBrk="1" hangingPunct="1"/>
            <a:r>
              <a:rPr lang="en-US" sz="2600" dirty="0" err="1" smtClean="0">
                <a:cs typeface="Calibri" pitchFamily="34" charset="0"/>
              </a:rPr>
              <a:t>Intratumoral</a:t>
            </a:r>
            <a:r>
              <a:rPr lang="en-US" sz="2600" dirty="0" smtClean="0">
                <a:cs typeface="Calibri" pitchFamily="34" charset="0"/>
              </a:rPr>
              <a:t> cystic change and </a:t>
            </a:r>
            <a:r>
              <a:rPr lang="en-US" sz="2600" dirty="0" err="1" smtClean="0">
                <a:cs typeface="Calibri" pitchFamily="34" charset="0"/>
              </a:rPr>
              <a:t>extracranial</a:t>
            </a:r>
            <a:r>
              <a:rPr lang="en-US" sz="2600" dirty="0" smtClean="0">
                <a:cs typeface="Calibri" pitchFamily="34" charset="0"/>
              </a:rPr>
              <a:t> tumor extension may help identify atypical/malignant </a:t>
            </a:r>
            <a:r>
              <a:rPr lang="en-US" sz="2600" dirty="0" err="1" smtClean="0">
                <a:cs typeface="Calibri" pitchFamily="34" charset="0"/>
              </a:rPr>
              <a:t>meningiomas</a:t>
            </a:r>
            <a:endParaRPr lang="en-US" sz="2600" dirty="0" smtClean="0">
              <a:cs typeface="Calibri" pitchFamily="34" charset="0"/>
            </a:endParaRPr>
          </a:p>
          <a:p>
            <a:pPr eaLnBrk="1" hangingPunct="1"/>
            <a:endParaRPr lang="en-US" sz="2600" dirty="0" smtClean="0">
              <a:cs typeface="Arial" charset="0"/>
            </a:endParaRPr>
          </a:p>
          <a:p>
            <a:pPr eaLnBrk="1" hangingPunct="1"/>
            <a:endParaRPr lang="en-US" sz="2600" dirty="0" smtClean="0">
              <a:cs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611E6AE-DE00-4E0E-990E-8DEB0F8A308D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26628" name="TextBox 6"/>
          <p:cNvSpPr txBox="1">
            <a:spLocks noChangeArrowheads="1"/>
          </p:cNvSpPr>
          <p:nvPr/>
        </p:nvSpPr>
        <p:spPr bwMode="auto">
          <a:xfrm>
            <a:off x="457200" y="5410200"/>
            <a:ext cx="8305800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000" dirty="0"/>
              <a:t>Sources: </a:t>
            </a:r>
            <a:r>
              <a:rPr lang="en-US" sz="1000" dirty="0" err="1"/>
              <a:t>Eur</a:t>
            </a:r>
            <a:r>
              <a:rPr lang="en-US" sz="1000" dirty="0"/>
              <a:t> J </a:t>
            </a:r>
            <a:r>
              <a:rPr lang="en-US" sz="1000" dirty="0" err="1"/>
              <a:t>Radiol</a:t>
            </a:r>
            <a:r>
              <a:rPr lang="en-US" sz="1000" dirty="0"/>
              <a:t>. 2011 Jun 30. Is diffusion-weighted imaging useful in grading and differentiating </a:t>
            </a:r>
            <a:r>
              <a:rPr lang="en-US" sz="1000" dirty="0" err="1"/>
              <a:t>histopathological</a:t>
            </a:r>
            <a:r>
              <a:rPr lang="en-US" sz="1000" dirty="0"/>
              <a:t> subtypes of </a:t>
            </a:r>
            <a:r>
              <a:rPr lang="en-US" sz="1000" dirty="0" err="1"/>
              <a:t>meningiomas</a:t>
            </a:r>
            <a:r>
              <a:rPr lang="en-US" sz="1000" dirty="0"/>
              <a:t>?</a:t>
            </a:r>
          </a:p>
          <a:p>
            <a:pPr eaLnBrk="1" hangingPunct="1">
              <a:lnSpc>
                <a:spcPct val="115000"/>
              </a:lnSpc>
              <a:spcAft>
                <a:spcPts val="1000"/>
              </a:spcAft>
            </a:pPr>
            <a:r>
              <a:rPr lang="en-US" sz="10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J </a:t>
            </a:r>
            <a:r>
              <a:rPr lang="en-US" sz="1000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Clin</a:t>
            </a:r>
            <a:r>
              <a:rPr lang="en-US" sz="10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Neurosci</a:t>
            </a:r>
            <a:r>
              <a:rPr lang="en-US" sz="10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. 2010 May;17(5):584-7. </a:t>
            </a:r>
            <a:r>
              <a:rPr lang="en-US" sz="1000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Epub</a:t>
            </a:r>
            <a:r>
              <a:rPr lang="en-US" sz="10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2010 Mar 9.Do aggressive imaging features correlate with advanced </a:t>
            </a:r>
            <a:r>
              <a:rPr lang="en-US" sz="1000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histopathological</a:t>
            </a:r>
            <a:r>
              <a:rPr lang="en-US" sz="10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grade in </a:t>
            </a:r>
            <a:r>
              <a:rPr lang="en-US" sz="1000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meningiomas</a:t>
            </a:r>
            <a:r>
              <a:rPr lang="en-US" sz="10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?</a:t>
            </a:r>
          </a:p>
          <a:p>
            <a:pPr eaLnBrk="1" hangingPunct="1"/>
            <a:endParaRPr lang="en-US" sz="10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2"/>
          <p:cNvSpPr>
            <a:spLocks noGrp="1"/>
          </p:cNvSpPr>
          <p:nvPr>
            <p:ph type="title"/>
          </p:nvPr>
        </p:nvSpPr>
        <p:spPr>
          <a:xfrm>
            <a:off x="685800" y="228600"/>
            <a:ext cx="7543800" cy="884238"/>
          </a:xfrm>
        </p:spPr>
        <p:txBody>
          <a:bodyPr/>
          <a:lstStyle/>
          <a:p>
            <a:pPr eaLnBrk="1" hangingPunct="1"/>
            <a:r>
              <a:rPr lang="en-US" sz="4000" dirty="0" smtClean="0">
                <a:cs typeface="Arial" charset="0"/>
              </a:rPr>
              <a:t>Meningioma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1905000"/>
            <a:ext cx="8763000" cy="4800600"/>
          </a:xfrm>
        </p:spPr>
        <p:txBody>
          <a:bodyPr/>
          <a:lstStyle/>
          <a:p>
            <a:pPr lvl="1" eaLnBrk="1" hangingPunct="1">
              <a:defRPr/>
            </a:pPr>
            <a:r>
              <a:rPr sz="2600" dirty="0" smtClean="0"/>
              <a:t>Survival </a:t>
            </a:r>
            <a:r>
              <a:rPr sz="2600" dirty="0"/>
              <a:t>better in young people (81% in patients aged 21 to 64 and 56% for patients 65 years of age or older.)</a:t>
            </a:r>
          </a:p>
          <a:p>
            <a:pPr lvl="1" eaLnBrk="1" hangingPunct="1">
              <a:defRPr/>
            </a:pPr>
            <a:r>
              <a:rPr sz="2600" dirty="0" smtClean="0">
                <a:ea typeface="Calibri"/>
              </a:rPr>
              <a:t> </a:t>
            </a:r>
            <a:r>
              <a:rPr sz="2600" dirty="0" smtClean="0"/>
              <a:t>5 year recurrence after any treatment 18.2-27.2%</a:t>
            </a:r>
          </a:p>
          <a:p>
            <a:pPr lvl="1" eaLnBrk="1" hangingPunct="1">
              <a:defRPr/>
            </a:pPr>
            <a:r>
              <a:rPr sz="2600" dirty="0" smtClean="0"/>
              <a:t>Location an important variable in morbidity- proximity to venous sinuses, brain stem, </a:t>
            </a:r>
            <a:r>
              <a:rPr sz="2600" dirty="0" err="1" smtClean="0"/>
              <a:t>sella</a:t>
            </a:r>
            <a:r>
              <a:rPr sz="2600" dirty="0" smtClean="0"/>
              <a:t>, optic nerve</a:t>
            </a:r>
          </a:p>
          <a:p>
            <a:pPr lvl="1" eaLnBrk="1" hangingPunct="1">
              <a:defRPr/>
            </a:pPr>
            <a:r>
              <a:rPr sz="2600" dirty="0" smtClean="0"/>
              <a:t>Meningioma carries the highest risk of DVT of all intracranial tumors (22-45%)</a:t>
            </a:r>
          </a:p>
          <a:p>
            <a:pPr marL="400050" lvl="1" indent="0" eaLnBrk="1" hangingPunct="1">
              <a:buFont typeface="Arial" charset="0"/>
              <a:buNone/>
              <a:defRPr/>
            </a:pPr>
            <a:endParaRPr sz="2400" dirty="0" smtClean="0"/>
          </a:p>
          <a:p>
            <a:pPr marL="400050" lvl="1" indent="0" eaLnBrk="1" hangingPunct="1">
              <a:buFont typeface="Arial" charset="0"/>
              <a:buNone/>
              <a:defRPr/>
            </a:pPr>
            <a:r>
              <a:rPr sz="1000" dirty="0" smtClean="0"/>
              <a:t>Sources</a:t>
            </a:r>
            <a:r>
              <a:rPr sz="1000" dirty="0"/>
              <a:t>: Central Brain Tumor Registry of the United </a:t>
            </a:r>
            <a:r>
              <a:rPr sz="1000" dirty="0" smtClean="0"/>
              <a:t>States,</a:t>
            </a:r>
            <a:r>
              <a:rPr sz="1000" dirty="0"/>
              <a:t> </a:t>
            </a:r>
            <a:r>
              <a:rPr sz="1000" dirty="0" err="1"/>
              <a:t>Sawaya</a:t>
            </a:r>
            <a:r>
              <a:rPr sz="1000" dirty="0"/>
              <a:t> R, Cummins CJ, </a:t>
            </a:r>
            <a:r>
              <a:rPr sz="1000" dirty="0" err="1"/>
              <a:t>Kornblith</a:t>
            </a:r>
            <a:r>
              <a:rPr sz="1000" dirty="0"/>
              <a:t> PL: Brain tumors and plasmin inhibitors. Neurosurgery 15:795800, </a:t>
            </a:r>
            <a:r>
              <a:rPr sz="1000" dirty="0" smtClean="0"/>
              <a:t>1984, </a:t>
            </a:r>
            <a:r>
              <a:rPr sz="1000" dirty="0" err="1"/>
              <a:t>Sawaya</a:t>
            </a:r>
            <a:r>
              <a:rPr sz="1000" dirty="0"/>
              <a:t> RE, </a:t>
            </a:r>
            <a:r>
              <a:rPr sz="1000" dirty="0" err="1"/>
              <a:t>Ligon</a:t>
            </a:r>
            <a:r>
              <a:rPr sz="1000" dirty="0"/>
              <a:t> BL: Thromboembolic complications associated with brain tumors. J </a:t>
            </a:r>
            <a:r>
              <a:rPr sz="1000" dirty="0" err="1"/>
              <a:t>Neurooncol</a:t>
            </a:r>
            <a:r>
              <a:rPr sz="1000" dirty="0"/>
              <a:t> 22:173181, </a:t>
            </a:r>
            <a:r>
              <a:rPr sz="1000" dirty="0" smtClean="0"/>
              <a:t>1994, </a:t>
            </a:r>
            <a:r>
              <a:rPr sz="1000" dirty="0" err="1"/>
              <a:t>Sawaya</a:t>
            </a:r>
            <a:r>
              <a:rPr sz="1000" dirty="0"/>
              <a:t> R, </a:t>
            </a:r>
            <a:r>
              <a:rPr sz="1000" dirty="0" err="1"/>
              <a:t>Zuccarello</a:t>
            </a:r>
            <a:r>
              <a:rPr sz="1000" dirty="0"/>
              <a:t> M, </a:t>
            </a:r>
            <a:r>
              <a:rPr sz="1000" dirty="0" err="1"/>
              <a:t>Elkalliny</a:t>
            </a:r>
            <a:r>
              <a:rPr sz="1000" dirty="0"/>
              <a:t> M, et al: Postoperative venous thromboembolism and brain tumors: Part I. Clinical profile. J </a:t>
            </a:r>
            <a:r>
              <a:rPr sz="1000" dirty="0" err="1"/>
              <a:t>Neurooncol</a:t>
            </a:r>
            <a:r>
              <a:rPr sz="1000" dirty="0"/>
              <a:t> 14:119125, 1992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611E6AE-DE00-4E0E-990E-8DEB0F8A308D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200" y="3314700"/>
            <a:ext cx="32004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3" descr="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800" y="-38100"/>
            <a:ext cx="33528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4" descr="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086100"/>
            <a:ext cx="3429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5" descr="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-50800"/>
            <a:ext cx="3365500" cy="336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10400" y="6489700"/>
            <a:ext cx="2133600" cy="365125"/>
          </a:xfrm>
        </p:spPr>
        <p:txBody>
          <a:bodyPr/>
          <a:lstStyle/>
          <a:p>
            <a:pPr>
              <a:defRPr/>
            </a:pPr>
            <a:fld id="{507EE624-58DA-419A-98ED-E9E16449C4F0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DSUS/COD/0914/0144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3D Run 4 (S4_F1-128)A.avi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719328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Line Callout 1 (Accent Bar) 4"/>
          <p:cNvSpPr>
            <a:spLocks/>
          </p:cNvSpPr>
          <p:nvPr/>
        </p:nvSpPr>
        <p:spPr bwMode="auto">
          <a:xfrm>
            <a:off x="5410200" y="1447800"/>
            <a:ext cx="2286000" cy="1219200"/>
          </a:xfrm>
          <a:prstGeom prst="accentCallout1">
            <a:avLst>
              <a:gd name="adj1" fmla="val 18750"/>
              <a:gd name="adj2" fmla="val -8333"/>
              <a:gd name="adj3" fmla="val 106949"/>
              <a:gd name="adj4" fmla="val -69602"/>
            </a:avLst>
          </a:prstGeom>
          <a:solidFill>
            <a:schemeClr val="tx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r>
              <a:rPr lang="en-US" sz="1400" dirty="0" err="1">
                <a:solidFill>
                  <a:srgbClr val="FFFFFF"/>
                </a:solidFill>
              </a:rPr>
              <a:t>Hemangioparacytoma</a:t>
            </a:r>
            <a:endParaRPr lang="en-US" sz="1400" dirty="0">
              <a:solidFill>
                <a:srgbClr val="FFFFFF"/>
              </a:solidFill>
            </a:endParaRPr>
          </a:p>
          <a:p>
            <a:pPr eaLnBrk="0" hangingPunct="0"/>
            <a:r>
              <a:rPr lang="en-US" dirty="0">
                <a:solidFill>
                  <a:srgbClr val="FFFFFF"/>
                </a:solidFill>
              </a:rPr>
              <a:t>Highly vascular tumor. Increased surgical blood loss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7EE624-58DA-419A-98ED-E9E16449C4F0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7" fill="hold"/>
                                        <p:tgtEl>
                                          <p:spTgt spid="81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19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1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6400800" cy="1143000"/>
          </a:xfrm>
        </p:spPr>
        <p:txBody>
          <a:bodyPr/>
          <a:lstStyle/>
          <a:p>
            <a:pPr eaLnBrk="1" hangingPunct="1"/>
            <a:r>
              <a:rPr lang="en-US" sz="3600" dirty="0" err="1" smtClean="0"/>
              <a:t>Glioblastoma</a:t>
            </a:r>
            <a:r>
              <a:rPr lang="en-US" sz="3600" dirty="0" smtClean="0"/>
              <a:t> </a:t>
            </a:r>
            <a:r>
              <a:rPr lang="en-US" sz="3600" dirty="0" err="1" smtClean="0"/>
              <a:t>Mutliforme</a:t>
            </a:r>
            <a:endParaRPr lang="en-US" sz="3600" dirty="0" smtClean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981200"/>
            <a:ext cx="8266113" cy="3741738"/>
          </a:xfrm>
        </p:spPr>
        <p:txBody>
          <a:bodyPr/>
          <a:lstStyle/>
          <a:p>
            <a:pPr eaLnBrk="1" hangingPunct="1"/>
            <a:r>
              <a:rPr lang="en-US" sz="2800" dirty="0" smtClean="0"/>
              <a:t>Malignant form primary brain tumor</a:t>
            </a:r>
          </a:p>
          <a:p>
            <a:pPr eaLnBrk="1" hangingPunct="1"/>
            <a:r>
              <a:rPr lang="en-US" sz="2800" dirty="0" smtClean="0"/>
              <a:t>Poor survival despite multimodal RX</a:t>
            </a:r>
          </a:p>
          <a:p>
            <a:pPr eaLnBrk="1" hangingPunct="1"/>
            <a:r>
              <a:rPr lang="en-US" sz="2800" dirty="0" smtClean="0"/>
              <a:t>Common </a:t>
            </a:r>
            <a:r>
              <a:rPr lang="en-US" sz="2800" dirty="0" err="1" smtClean="0"/>
              <a:t>tx</a:t>
            </a:r>
            <a:r>
              <a:rPr lang="en-US" sz="2800" dirty="0" smtClean="0"/>
              <a:t> resection +/- radiation, chemo</a:t>
            </a:r>
          </a:p>
          <a:p>
            <a:pPr eaLnBrk="1" hangingPunct="1"/>
            <a:r>
              <a:rPr lang="en-US" sz="2800" dirty="0" smtClean="0"/>
              <a:t>Rapid growth- may double every 10 days</a:t>
            </a:r>
          </a:p>
          <a:p>
            <a:pPr eaLnBrk="1" hangingPunct="1"/>
            <a:r>
              <a:rPr lang="en-US" sz="2800" dirty="0" smtClean="0"/>
              <a:t>Expected survival with </a:t>
            </a:r>
            <a:r>
              <a:rPr lang="en-US" sz="2800" dirty="0" err="1" smtClean="0"/>
              <a:t>tx</a:t>
            </a:r>
            <a:r>
              <a:rPr lang="en-US" sz="2800" dirty="0" smtClean="0"/>
              <a:t> 12-15 months from the time of diagnosis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DSUS/COD/0914/0144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611E6AE-DE00-4E0E-990E-8DEB0F8A308D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09800"/>
            <a:ext cx="2971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AutoShape 8"/>
          <p:cNvSpPr>
            <a:spLocks/>
          </p:cNvSpPr>
          <p:nvPr/>
        </p:nvSpPr>
        <p:spPr bwMode="auto">
          <a:xfrm>
            <a:off x="3810000" y="1600200"/>
            <a:ext cx="4267200" cy="1257300"/>
          </a:xfrm>
          <a:prstGeom prst="borderCallout1">
            <a:avLst>
              <a:gd name="adj1" fmla="val 9093"/>
              <a:gd name="adj2" fmla="val -1787"/>
              <a:gd name="adj3" fmla="val 118181"/>
              <a:gd name="adj4" fmla="val -58931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r>
              <a:rPr lang="en-US"/>
              <a:t>-Heterogeneous enhancement pattern</a:t>
            </a:r>
          </a:p>
          <a:p>
            <a:pPr algn="ctr" eaLnBrk="0" hangingPunct="0"/>
            <a:r>
              <a:rPr lang="en-US"/>
              <a:t>-Necrosis</a:t>
            </a:r>
          </a:p>
          <a:p>
            <a:pPr algn="ctr" eaLnBrk="0" hangingPunct="0"/>
            <a:r>
              <a:rPr lang="en-US"/>
              <a:t>-Cytotoxic edema (contains tumor)</a:t>
            </a:r>
          </a:p>
          <a:p>
            <a:pPr algn="ctr" eaLnBrk="0" hangingPunct="0"/>
            <a:r>
              <a:rPr lang="en-US"/>
              <a:t>-Crossing midline</a:t>
            </a:r>
          </a:p>
          <a:p>
            <a:pPr algn="ctr" eaLnBrk="0" hangingPunct="0"/>
            <a:endParaRPr lang="en-US"/>
          </a:p>
        </p:txBody>
      </p:sp>
      <p:sp>
        <p:nvSpPr>
          <p:cNvPr id="19465" name="Text Box 9"/>
          <p:cNvSpPr txBox="1">
            <a:spLocks noChangeArrowheads="1"/>
          </p:cNvSpPr>
          <p:nvPr/>
        </p:nvSpPr>
        <p:spPr bwMode="auto">
          <a:xfrm>
            <a:off x="4267200" y="2819400"/>
            <a:ext cx="3200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 dirty="0" err="1"/>
              <a:t>Glioblastoma</a:t>
            </a:r>
            <a:r>
              <a:rPr lang="en-US" sz="2000" b="1" dirty="0"/>
              <a:t> </a:t>
            </a:r>
            <a:r>
              <a:rPr lang="en-US" sz="2000" b="1" dirty="0" err="1"/>
              <a:t>Multiforme</a:t>
            </a:r>
            <a:endParaRPr lang="en-US" sz="2000" b="1" dirty="0"/>
          </a:p>
        </p:txBody>
      </p:sp>
      <p:pic>
        <p:nvPicPr>
          <p:cNvPr id="32775" name="Picture 14" descr="craniotomy-0701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200400"/>
            <a:ext cx="2971800" cy="25923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946900" y="6450012"/>
            <a:ext cx="2133600" cy="365125"/>
          </a:xfrm>
        </p:spPr>
        <p:txBody>
          <a:bodyPr/>
          <a:lstStyle/>
          <a:p>
            <a:pPr>
              <a:defRPr/>
            </a:pPr>
            <a:fld id="{507EE624-58DA-419A-98ED-E9E16449C4F0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8229600" cy="1371600"/>
          </a:xfrm>
        </p:spPr>
        <p:txBody>
          <a:bodyPr/>
          <a:lstStyle/>
          <a:p>
            <a:r>
              <a:rPr lang="en-US" sz="3600" dirty="0" smtClean="0"/>
              <a:t>Surgery: General Outcomes </a:t>
            </a:r>
            <a:br>
              <a:rPr lang="en-US" sz="3600" dirty="0" smtClean="0"/>
            </a:br>
            <a:r>
              <a:rPr lang="en-US" sz="3600" dirty="0" smtClean="0"/>
              <a:t>in Malignant </a:t>
            </a:r>
            <a:r>
              <a:rPr lang="en-US" sz="3600" dirty="0" err="1" smtClean="0"/>
              <a:t>Glioma</a:t>
            </a:r>
            <a:endParaRPr lang="en-US" sz="3600" dirty="0" smtClean="0"/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2286000"/>
            <a:ext cx="8229600" cy="3973512"/>
          </a:xfrm>
        </p:spPr>
        <p:txBody>
          <a:bodyPr/>
          <a:lstStyle/>
          <a:p>
            <a:r>
              <a:rPr lang="en-US" sz="3200" dirty="0" smtClean="0"/>
              <a:t>Improved overall survival rates if GTR</a:t>
            </a:r>
          </a:p>
          <a:p>
            <a:r>
              <a:rPr lang="en-US" sz="3200" dirty="0" smtClean="0"/>
              <a:t>Resected patients have improved QOL compared to biopsy alone</a:t>
            </a:r>
          </a:p>
          <a:p>
            <a:r>
              <a:rPr lang="en-US" sz="3200" dirty="0" smtClean="0"/>
              <a:t>Improved results of subsequent radiation therapy and chemotherapy</a:t>
            </a:r>
          </a:p>
          <a:p>
            <a:r>
              <a:rPr lang="en-US" sz="3200" dirty="0" smtClean="0"/>
              <a:t>Improved clinical outcomes</a:t>
            </a:r>
          </a:p>
          <a:p>
            <a:pPr marL="0" indent="0">
              <a:buNone/>
            </a:pPr>
            <a:endParaRPr lang="en-US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611E6AE-DE00-4E0E-990E-8DEB0F8A308D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914400" y="5715000"/>
            <a:ext cx="579120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900" dirty="0"/>
              <a:t>Levin VA, et al. In: </a:t>
            </a:r>
            <a:r>
              <a:rPr lang="en-US" sz="900" i="1" dirty="0"/>
              <a:t>Cancer Principles and Practice of Oncology.</a:t>
            </a:r>
            <a:r>
              <a:rPr lang="en-US" sz="900" dirty="0"/>
              <a:t> 1997;2022-2082.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75638" cy="1143000"/>
          </a:xfrm>
        </p:spPr>
        <p:txBody>
          <a:bodyPr/>
          <a:lstStyle/>
          <a:p>
            <a:pPr eaLnBrk="1" hangingPunct="1"/>
            <a:r>
              <a:rPr lang="en-US" sz="3600" dirty="0" smtClean="0"/>
              <a:t>What Is the Incidence?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2209800"/>
            <a:ext cx="8229600" cy="3886200"/>
          </a:xfrm>
        </p:spPr>
        <p:txBody>
          <a:bodyPr/>
          <a:lstStyle/>
          <a:p>
            <a:pPr eaLnBrk="1" hangingPunct="1"/>
            <a:r>
              <a:rPr lang="en-US" sz="3200" dirty="0" smtClean="0"/>
              <a:t>16,000 new cases each year</a:t>
            </a:r>
          </a:p>
          <a:p>
            <a:pPr eaLnBrk="1" hangingPunct="1"/>
            <a:r>
              <a:rPr lang="en-US" sz="3200" dirty="0" smtClean="0"/>
              <a:t>13,000 deaths attributed to brain tumor</a:t>
            </a:r>
          </a:p>
          <a:p>
            <a:pPr eaLnBrk="1" hangingPunct="1"/>
            <a:r>
              <a:rPr lang="en-US" sz="3200" dirty="0" smtClean="0"/>
              <a:t>2.4% of all cancer deaths</a:t>
            </a:r>
          </a:p>
          <a:p>
            <a:pPr eaLnBrk="1" hangingPunct="1"/>
            <a:r>
              <a:rPr lang="en-US" sz="3200" dirty="0" smtClean="0"/>
              <a:t>60% are malignant </a:t>
            </a:r>
            <a:r>
              <a:rPr lang="en-US" sz="3200" dirty="0" err="1" smtClean="0"/>
              <a:t>gliomas</a:t>
            </a:r>
            <a:endParaRPr lang="en-US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611E6AE-DE00-4E0E-990E-8DEB0F8A308D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 smtClean="0"/>
              <a:t>Limitations of Surgery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>
          <a:xfrm>
            <a:off x="434975" y="1927225"/>
            <a:ext cx="5356225" cy="3741738"/>
          </a:xfrm>
        </p:spPr>
        <p:txBody>
          <a:bodyPr/>
          <a:lstStyle/>
          <a:p>
            <a:pPr eaLnBrk="1" hangingPunct="1"/>
            <a:r>
              <a:rPr lang="en-US" sz="3200" dirty="0" smtClean="0"/>
              <a:t>Eloquent brain (brain that is important for function)</a:t>
            </a:r>
          </a:p>
          <a:p>
            <a:pPr eaLnBrk="1" hangingPunct="1"/>
            <a:r>
              <a:rPr lang="en-US" sz="3200" dirty="0" smtClean="0"/>
              <a:t>Tumor multifocal, diffuse</a:t>
            </a:r>
          </a:p>
          <a:p>
            <a:pPr eaLnBrk="1" hangingPunct="1"/>
            <a:r>
              <a:rPr lang="en-US" sz="3200" dirty="0" smtClean="0"/>
              <a:t>Repeat craniotomy- increased risks of infection, CSF leak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611E6AE-DE00-4E0E-990E-8DEB0F8A308D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37893" name="Picture 5" descr="Flechette on Gla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981200"/>
            <a:ext cx="2895600" cy="2425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7EE624-58DA-419A-98ED-E9E16449C4F0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36866" name="Title 1"/>
          <p:cNvSpPr>
            <a:spLocks noGrp="1"/>
          </p:cNvSpPr>
          <p:nvPr>
            <p:ph type="title" idx="4294967295"/>
          </p:nvPr>
        </p:nvSpPr>
        <p:spPr>
          <a:xfrm>
            <a:off x="304800" y="228600"/>
            <a:ext cx="8229600" cy="1371600"/>
          </a:xfrm>
        </p:spPr>
        <p:txBody>
          <a:bodyPr/>
          <a:lstStyle/>
          <a:p>
            <a:r>
              <a:rPr lang="en-US" sz="3600" dirty="0" smtClean="0"/>
              <a:t>Standard Craniotomy</a:t>
            </a:r>
          </a:p>
        </p:txBody>
      </p:sp>
      <p:pic>
        <p:nvPicPr>
          <p:cNvPr id="36868" name="Picture 2" descr="http://waguenther.com/images/wilfried/DSC02059_4x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09800"/>
            <a:ext cx="325755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4" descr="http://rds.yahoo.com/_ylt=A2KJkK7s7atMfT4A.WOjzbkF/SIG=129vq93q2/EXP=1286422380/**http%3a/www.yalemedicalgroup.org/stw/images/12617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752600"/>
            <a:ext cx="4200525" cy="42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39900" y="3200400"/>
            <a:ext cx="1231900" cy="15240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275638" cy="1143000"/>
          </a:xfrm>
        </p:spPr>
        <p:txBody>
          <a:bodyPr/>
          <a:lstStyle/>
          <a:p>
            <a:r>
              <a:rPr lang="en-US" sz="3600" dirty="0" smtClean="0"/>
              <a:t>New Surgical Options</a:t>
            </a: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3886200"/>
          </a:xfrm>
        </p:spPr>
        <p:txBody>
          <a:bodyPr/>
          <a:lstStyle/>
          <a:p>
            <a:r>
              <a:rPr lang="en-US" sz="3200" dirty="0" smtClean="0"/>
              <a:t>Minimally invasive surgery</a:t>
            </a:r>
          </a:p>
          <a:p>
            <a:r>
              <a:rPr lang="en-US" sz="3200" dirty="0" smtClean="0"/>
              <a:t>Uses natural corridors to access the brain</a:t>
            </a:r>
          </a:p>
          <a:p>
            <a:r>
              <a:rPr lang="en-US" sz="3200" dirty="0" smtClean="0"/>
              <a:t>Less post operative pain, faster recovery</a:t>
            </a:r>
          </a:p>
          <a:p>
            <a:r>
              <a:rPr lang="en-US" sz="3200" dirty="0" smtClean="0"/>
              <a:t>Reduces trauma to the brain and surrounding tissues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611E6AE-DE00-4E0E-990E-8DEB0F8A308D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8229600" cy="1371600"/>
          </a:xfrm>
        </p:spPr>
        <p:txBody>
          <a:bodyPr/>
          <a:lstStyle/>
          <a:p>
            <a:r>
              <a:rPr lang="en-US" sz="4000" dirty="0" smtClean="0"/>
              <a:t>Surgery Through the Eyebrow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1 Inch incision through the eyebrow</a:t>
            </a:r>
          </a:p>
          <a:p>
            <a:pPr>
              <a:buFont typeface="Wingdings" pitchFamily="2" charset="2"/>
              <a:buNone/>
            </a:pPr>
            <a:endParaRPr lang="en-US" sz="28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611E6AE-DE00-4E0E-990E-8DEB0F8A308D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38916" name="Picture 2" descr="http://www.brain-tumor.org/images/Supra-Orbital%20Eyebrow%20Craniotom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895600"/>
            <a:ext cx="2438400" cy="25193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7" name="Picture 2" descr="3434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352800"/>
            <a:ext cx="2362200" cy="13620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8" name="Picture 6" descr="http://www.minww.com/apn13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029200"/>
            <a:ext cx="2057400" cy="933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9" name="Picture 8" descr="http://www.minww.com/jho_17b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895600"/>
            <a:ext cx="2057400" cy="18923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 smtClean="0"/>
              <a:t>Endonasal</a:t>
            </a:r>
            <a:r>
              <a:rPr lang="en-US" sz="3600" dirty="0" smtClean="0"/>
              <a:t> Approach</a:t>
            </a:r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</p:nvPr>
        </p:nvSpPr>
        <p:spPr>
          <a:xfrm>
            <a:off x="457200" y="1634331"/>
            <a:ext cx="8266113" cy="3741738"/>
          </a:xfrm>
        </p:spPr>
        <p:txBody>
          <a:bodyPr/>
          <a:lstStyle/>
          <a:p>
            <a:r>
              <a:rPr lang="en-US" sz="2800" dirty="0" smtClean="0"/>
              <a:t>Pituitary adenoma, meningioma, skull base lesions</a:t>
            </a:r>
          </a:p>
          <a:p>
            <a:r>
              <a:rPr lang="en-US" sz="2800" dirty="0" smtClean="0"/>
              <a:t>Tumor removed without incisions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611E6AE-DE00-4E0E-990E-8DEB0F8A308D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39940" name="Picture 2" descr="http://drjho.com/5ace4a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276600"/>
            <a:ext cx="3776663" cy="2667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75638" cy="1143000"/>
          </a:xfrm>
        </p:spPr>
        <p:txBody>
          <a:bodyPr/>
          <a:lstStyle/>
          <a:p>
            <a:r>
              <a:rPr lang="en-US" sz="3600" dirty="0" smtClean="0"/>
              <a:t>Brain Port</a:t>
            </a: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381000" y="1447800"/>
            <a:ext cx="8229600" cy="3886200"/>
          </a:xfrm>
        </p:spPr>
        <p:txBody>
          <a:bodyPr/>
          <a:lstStyle/>
          <a:p>
            <a:r>
              <a:rPr lang="en-US" sz="2800" dirty="0" smtClean="0"/>
              <a:t>Ports are used to access important structures reducing trauma to important surrounding structures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611E6AE-DE00-4E0E-990E-8DEB0F8A308D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pic>
        <p:nvPicPr>
          <p:cNvPr id="40964" name="Picture 2" descr="http://rds.yahoo.com/_ylt=A0S020p18qtMZRgAmnajzbkF/SIG=123g3hepn/EXP=1286423541/**http%3a/www.brain-tumor.org/images/brainpor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971800"/>
            <a:ext cx="3619500" cy="28765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Chemotherapy </a:t>
            </a:r>
          </a:p>
        </p:txBody>
      </p:sp>
      <p:sp>
        <p:nvSpPr>
          <p:cNvPr id="46085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981200"/>
            <a:ext cx="8229600" cy="3886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 smtClean="0"/>
              <a:t>Slows cell growth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Cytotoxic Drugs</a:t>
            </a:r>
          </a:p>
          <a:p>
            <a:pPr lvl="1">
              <a:lnSpc>
                <a:spcPct val="90000"/>
              </a:lnSpc>
            </a:pPr>
            <a:r>
              <a:rPr lang="en-US" sz="2800" dirty="0" smtClean="0"/>
              <a:t>CCNU, BCNU, PCV, </a:t>
            </a:r>
            <a:r>
              <a:rPr lang="en-US" sz="2800" dirty="0" err="1" smtClean="0"/>
              <a:t>Cisplatin</a:t>
            </a:r>
            <a:r>
              <a:rPr lang="en-US" sz="2800" dirty="0" smtClean="0"/>
              <a:t>, </a:t>
            </a:r>
            <a:r>
              <a:rPr lang="en-US" sz="2800" dirty="0" err="1" smtClean="0"/>
              <a:t>Etoposide</a:t>
            </a:r>
            <a:r>
              <a:rPr lang="en-US" sz="2800" dirty="0" smtClean="0"/>
              <a:t>, Vincristine, </a:t>
            </a:r>
            <a:r>
              <a:rPr lang="en-US" sz="2800" dirty="0" err="1" smtClean="0"/>
              <a:t>Temozolomide</a:t>
            </a:r>
            <a:r>
              <a:rPr lang="en-US" sz="2800" dirty="0" smtClean="0"/>
              <a:t> (</a:t>
            </a:r>
            <a:r>
              <a:rPr lang="en-US" sz="2800" dirty="0" err="1" smtClean="0"/>
              <a:t>Temodar</a:t>
            </a:r>
            <a:r>
              <a:rPr lang="en-US" sz="2800" dirty="0" smtClean="0"/>
              <a:t>)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Side effects</a:t>
            </a:r>
          </a:p>
          <a:p>
            <a:pPr lvl="1">
              <a:lnSpc>
                <a:spcPct val="90000"/>
              </a:lnSpc>
            </a:pPr>
            <a:r>
              <a:rPr lang="en-US" sz="2800" dirty="0" smtClean="0"/>
              <a:t>Oral </a:t>
            </a:r>
            <a:r>
              <a:rPr lang="en-US" sz="2800" dirty="0" err="1" smtClean="0"/>
              <a:t>mucositis</a:t>
            </a:r>
            <a:r>
              <a:rPr lang="en-US" sz="2800" dirty="0" smtClean="0"/>
              <a:t>, Bone marrow suppression, fatigue, hair loss, nausea/vomiting, anxiety, peripheral neuropathy</a:t>
            </a:r>
          </a:p>
          <a:p>
            <a:pPr>
              <a:lnSpc>
                <a:spcPct val="90000"/>
              </a:lnSpc>
            </a:pPr>
            <a:endParaRPr lang="en-US" sz="2800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10400" y="6248400"/>
            <a:ext cx="2133600" cy="476250"/>
          </a:xfrm>
          <a:prstGeom prst="rect">
            <a:avLst/>
          </a:prstGeom>
        </p:spPr>
        <p:txBody>
          <a:bodyPr/>
          <a:lstStyle/>
          <a:p>
            <a:pPr algn="l">
              <a:defRPr/>
            </a:pPr>
            <a:fld id="{56B15905-18FE-42A6-BE52-B0DD42D1AA25}" type="slidenum">
              <a:rPr lang="en-US" altLang="en-US">
                <a:latin typeface="Arial" charset="0"/>
              </a:rPr>
              <a:pPr algn="l">
                <a:defRPr/>
              </a:pPr>
              <a:t>36</a:t>
            </a:fld>
            <a:endParaRPr lang="en-US" altLang="en-US">
              <a:latin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275638" cy="1143000"/>
          </a:xfrm>
        </p:spPr>
        <p:txBody>
          <a:bodyPr/>
          <a:lstStyle/>
          <a:p>
            <a:r>
              <a:rPr lang="en-US" sz="3600" dirty="0" smtClean="0"/>
              <a:t> GBM: Current Standard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611E6AE-DE00-4E0E-990E-8DEB0F8A308D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pic>
        <p:nvPicPr>
          <p:cNvPr id="41988" name="Picture 5" descr="nf54015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9" b="4798"/>
          <a:stretch/>
        </p:blipFill>
        <p:spPr bwMode="auto">
          <a:xfrm>
            <a:off x="990600" y="1676400"/>
            <a:ext cx="7162800" cy="448733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181" y="311943"/>
            <a:ext cx="8275638" cy="1143000"/>
          </a:xfrm>
        </p:spPr>
        <p:txBody>
          <a:bodyPr/>
          <a:lstStyle/>
          <a:p>
            <a:r>
              <a:rPr lang="en-US" sz="3600" dirty="0" smtClean="0"/>
              <a:t>Overall Survival</a:t>
            </a:r>
            <a:endParaRPr lang="en-US" sz="3600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611E6AE-DE00-4E0E-990E-8DEB0F8A308D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grpSp>
        <p:nvGrpSpPr>
          <p:cNvPr id="4" name="Group 22"/>
          <p:cNvGrpSpPr>
            <a:grpSpLocks/>
          </p:cNvGrpSpPr>
          <p:nvPr/>
        </p:nvGrpSpPr>
        <p:grpSpPr bwMode="auto">
          <a:xfrm>
            <a:off x="685800" y="1905000"/>
            <a:ext cx="6864350" cy="3973513"/>
            <a:chOff x="718" y="1044"/>
            <a:chExt cx="4324" cy="2503"/>
          </a:xfrm>
        </p:grpSpPr>
        <p:sp>
          <p:nvSpPr>
            <p:cNvPr id="5" name="Freeform 3"/>
            <p:cNvSpPr>
              <a:spLocks/>
            </p:cNvSpPr>
            <p:nvPr/>
          </p:nvSpPr>
          <p:spPr bwMode="auto">
            <a:xfrm>
              <a:off x="1208" y="3172"/>
              <a:ext cx="3688" cy="1"/>
            </a:xfrm>
            <a:custGeom>
              <a:avLst/>
              <a:gdLst>
                <a:gd name="T0" fmla="*/ 0 w 4388"/>
                <a:gd name="T1" fmla="*/ 0 h 1"/>
                <a:gd name="T2" fmla="*/ 2605 w 4388"/>
                <a:gd name="T3" fmla="*/ 0 h 1"/>
                <a:gd name="T4" fmla="*/ 0 w 4388"/>
                <a:gd name="T5" fmla="*/ 0 h 1"/>
                <a:gd name="T6" fmla="*/ 0 60000 65536"/>
                <a:gd name="T7" fmla="*/ 0 60000 65536"/>
                <a:gd name="T8" fmla="*/ 0 60000 65536"/>
                <a:gd name="T9" fmla="*/ 0 w 4388"/>
                <a:gd name="T10" fmla="*/ 0 h 1"/>
                <a:gd name="T11" fmla="*/ 4388 w 4388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88" h="1">
                  <a:moveTo>
                    <a:pt x="0" y="0"/>
                  </a:moveTo>
                  <a:lnTo>
                    <a:pt x="438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auto">
            <a:xfrm>
              <a:off x="1357" y="2752"/>
              <a:ext cx="231" cy="1"/>
            </a:xfrm>
            <a:custGeom>
              <a:avLst/>
              <a:gdLst>
                <a:gd name="T0" fmla="*/ 0 w 275"/>
                <a:gd name="T1" fmla="*/ 0 h 1"/>
                <a:gd name="T2" fmla="*/ 163 w 275"/>
                <a:gd name="T3" fmla="*/ 0 h 1"/>
                <a:gd name="T4" fmla="*/ 0 w 275"/>
                <a:gd name="T5" fmla="*/ 0 h 1"/>
                <a:gd name="T6" fmla="*/ 0 60000 65536"/>
                <a:gd name="T7" fmla="*/ 0 60000 65536"/>
                <a:gd name="T8" fmla="*/ 0 60000 65536"/>
                <a:gd name="T9" fmla="*/ 0 w 275"/>
                <a:gd name="T10" fmla="*/ 0 h 1"/>
                <a:gd name="T11" fmla="*/ 275 w 275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5" h="1">
                  <a:moveTo>
                    <a:pt x="0" y="0"/>
                  </a:moveTo>
                  <a:lnTo>
                    <a:pt x="27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357" y="2817"/>
              <a:ext cx="231" cy="1"/>
            </a:xfrm>
            <a:custGeom>
              <a:avLst/>
              <a:gdLst>
                <a:gd name="T0" fmla="*/ 0 w 275"/>
                <a:gd name="T1" fmla="*/ 0 h 1"/>
                <a:gd name="T2" fmla="*/ 163 w 275"/>
                <a:gd name="T3" fmla="*/ 0 h 1"/>
                <a:gd name="T4" fmla="*/ 0 w 275"/>
                <a:gd name="T5" fmla="*/ 0 h 1"/>
                <a:gd name="T6" fmla="*/ 0 60000 65536"/>
                <a:gd name="T7" fmla="*/ 0 60000 65536"/>
                <a:gd name="T8" fmla="*/ 0 60000 65536"/>
                <a:gd name="T9" fmla="*/ 0 w 275"/>
                <a:gd name="T10" fmla="*/ 0 h 1"/>
                <a:gd name="T11" fmla="*/ 275 w 275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5" h="1">
                  <a:moveTo>
                    <a:pt x="0" y="0"/>
                  </a:moveTo>
                  <a:lnTo>
                    <a:pt x="27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US"/>
            </a:p>
          </p:txBody>
        </p:sp>
        <p:pic>
          <p:nvPicPr>
            <p:cNvPr id="8" name="Picture 16" descr="SCTR0592_OverallSurvival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8" y="1044"/>
              <a:ext cx="4324" cy="2503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 Box 18"/>
            <p:cNvSpPr txBox="1">
              <a:spLocks noChangeArrowheads="1"/>
            </p:cNvSpPr>
            <p:nvPr/>
          </p:nvSpPr>
          <p:spPr bwMode="auto">
            <a:xfrm>
              <a:off x="3318" y="1196"/>
              <a:ext cx="1482" cy="763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  <a:extLst/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200" b="1" dirty="0"/>
                <a:t>HR (95% CI) = 0.63 (0.52–0.75)</a:t>
              </a:r>
              <a:br>
                <a:rPr lang="en-US" sz="1200" b="1" dirty="0"/>
              </a:br>
              <a:r>
                <a:rPr lang="en-US" sz="1200" b="1" dirty="0"/>
                <a:t>log-rank </a:t>
              </a:r>
              <a:r>
                <a:rPr lang="en-US" sz="1200" b="1" i="1" dirty="0"/>
                <a:t>P</a:t>
              </a:r>
              <a:r>
                <a:rPr lang="en-US" sz="1200" b="1" dirty="0"/>
                <a:t>&lt;0.0001</a:t>
              </a:r>
            </a:p>
            <a:p>
              <a:pPr>
                <a:spcBef>
                  <a:spcPct val="50000"/>
                </a:spcBef>
              </a:pPr>
              <a:endParaRPr lang="en-US" sz="1200" b="1" dirty="0"/>
            </a:p>
            <a:p>
              <a:pPr>
                <a:spcBef>
                  <a:spcPct val="50000"/>
                </a:spcBef>
              </a:pPr>
              <a:endParaRPr lang="en-US" sz="1200" b="1" dirty="0"/>
            </a:p>
            <a:p>
              <a:pPr>
                <a:spcBef>
                  <a:spcPct val="50000"/>
                </a:spcBef>
              </a:pPr>
              <a:endParaRPr lang="en-US" sz="900" b="1" dirty="0"/>
            </a:p>
          </p:txBody>
        </p:sp>
        <p:sp>
          <p:nvSpPr>
            <p:cNvPr id="10" name="Text Box 19"/>
            <p:cNvSpPr txBox="1">
              <a:spLocks noChangeArrowheads="1"/>
            </p:cNvSpPr>
            <p:nvPr/>
          </p:nvSpPr>
          <p:spPr bwMode="auto">
            <a:xfrm>
              <a:off x="4348" y="2535"/>
              <a:ext cx="370" cy="144"/>
            </a:xfrm>
            <a:prstGeom prst="rect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sz="900" b="1"/>
                <a:t>(n=287)</a:t>
              </a:r>
            </a:p>
          </p:txBody>
        </p:sp>
        <p:sp>
          <p:nvSpPr>
            <p:cNvPr id="11" name="Text Box 20"/>
            <p:cNvSpPr txBox="1">
              <a:spLocks noChangeArrowheads="1"/>
            </p:cNvSpPr>
            <p:nvPr/>
          </p:nvSpPr>
          <p:spPr bwMode="auto">
            <a:xfrm>
              <a:off x="4036" y="2823"/>
              <a:ext cx="370" cy="144"/>
            </a:xfrm>
            <a:prstGeom prst="rect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sz="900" b="1"/>
                <a:t>(n=286)</a:t>
              </a:r>
            </a:p>
          </p:txBody>
        </p:sp>
      </p:grpSp>
      <p:sp>
        <p:nvSpPr>
          <p:cNvPr id="12" name="TextBox 12"/>
          <p:cNvSpPr txBox="1">
            <a:spLocks noChangeArrowheads="1"/>
          </p:cNvSpPr>
          <p:nvPr/>
        </p:nvSpPr>
        <p:spPr bwMode="auto">
          <a:xfrm>
            <a:off x="6400800" y="3429000"/>
            <a:ext cx="160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14.6 VS 12.1</a:t>
            </a:r>
          </a:p>
        </p:txBody>
      </p:sp>
    </p:spTree>
    <p:extLst>
      <p:ext uri="{BB962C8B-B14F-4D97-AF65-F5344CB8AC3E}">
        <p14:creationId xmlns:p14="http://schemas.microsoft.com/office/powerpoint/2010/main" val="15694135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Starve the Tumor- </a:t>
            </a:r>
            <a:r>
              <a:rPr lang="en-US" dirty="0" err="1" smtClean="0"/>
              <a:t>Avastin</a:t>
            </a:r>
            <a:endParaRPr lang="en-US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611E6AE-DE00-4E0E-990E-8DEB0F8A308D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pic>
        <p:nvPicPr>
          <p:cNvPr id="45060" name="Picture 2" descr="Chart: VEGF concentration in G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56" y="3187700"/>
            <a:ext cx="4121944" cy="24907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1" name="Picture 4" descr="VEGF, Angiogenesis, and Can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95400"/>
            <a:ext cx="5891213" cy="1676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2" name="Picture 4" descr="The VEGF ligand is the only angiogenic factor present throughout the entire tumor life cycl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006" y="3187700"/>
            <a:ext cx="4410075" cy="24907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742950" indent="-742950"/>
            <a:r>
              <a:rPr lang="en-US" sz="3600" dirty="0" smtClean="0"/>
              <a:t>Etiology</a:t>
            </a:r>
          </a:p>
        </p:txBody>
      </p:sp>
      <p:sp>
        <p:nvSpPr>
          <p:cNvPr id="8196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2209800"/>
            <a:ext cx="8266113" cy="3741738"/>
          </a:xfrm>
        </p:spPr>
        <p:txBody>
          <a:bodyPr/>
          <a:lstStyle/>
          <a:p>
            <a:pPr marL="533400" indent="-533400"/>
            <a:r>
              <a:rPr lang="en-US" sz="2800" dirty="0" smtClean="0"/>
              <a:t>Primary -  unknown</a:t>
            </a:r>
          </a:p>
          <a:p>
            <a:pPr marL="533400" indent="-533400"/>
            <a:r>
              <a:rPr lang="en-US" sz="2800" dirty="0" smtClean="0"/>
              <a:t>Genetic - hereditary</a:t>
            </a:r>
          </a:p>
          <a:p>
            <a:pPr marL="533400" indent="-533400"/>
            <a:r>
              <a:rPr lang="en-US" sz="2800" dirty="0" smtClean="0"/>
              <a:t>Metastatic </a:t>
            </a:r>
          </a:p>
          <a:p>
            <a:pPr marL="933450" lvl="1" indent="-588963"/>
            <a:r>
              <a:rPr lang="en-US" sz="2800" dirty="0" smtClean="0"/>
              <a:t>35% - lung</a:t>
            </a:r>
          </a:p>
          <a:p>
            <a:pPr marL="933450" lvl="1" indent="-588963"/>
            <a:r>
              <a:rPr lang="en-US" sz="2800" dirty="0" smtClean="0"/>
              <a:t>20% - breast</a:t>
            </a:r>
          </a:p>
          <a:p>
            <a:pPr marL="933450" lvl="1" indent="-588963"/>
            <a:r>
              <a:rPr lang="en-US" sz="2800" dirty="0" smtClean="0"/>
              <a:t>10 % - kidney</a:t>
            </a:r>
          </a:p>
          <a:p>
            <a:pPr marL="933450" lvl="1" indent="-588963"/>
            <a:r>
              <a:rPr lang="en-US" sz="2800" dirty="0" smtClean="0"/>
              <a:t>10% - gastrointestinal tract</a:t>
            </a:r>
          </a:p>
          <a:p>
            <a:pPr marL="533400" indent="-533400"/>
            <a:endParaRPr lang="en-US" sz="2800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10400" y="6248400"/>
            <a:ext cx="2133600" cy="476250"/>
          </a:xfrm>
          <a:prstGeom prst="rect">
            <a:avLst/>
          </a:prstGeom>
        </p:spPr>
        <p:txBody>
          <a:bodyPr/>
          <a:lstStyle/>
          <a:p>
            <a:pPr algn="l">
              <a:defRPr/>
            </a:pPr>
            <a:fld id="{B2BFC84B-9D24-4BCF-A044-6E0AD72875C7}" type="slidenum">
              <a:rPr lang="en-US" altLang="en-US">
                <a:latin typeface="Arial" charset="0"/>
              </a:rPr>
              <a:pPr algn="l">
                <a:defRPr/>
              </a:pPr>
              <a:t>4</a:t>
            </a:fld>
            <a:endParaRPr lang="en-US" altLang="en-US">
              <a:latin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 smtClean="0"/>
              <a:t>Limitation of Chemo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3200" dirty="0" smtClean="0"/>
              <a:t>Anticonvulsants (Dilantin </a:t>
            </a:r>
            <a:r>
              <a:rPr lang="en-US" sz="3200" dirty="0" err="1" smtClean="0"/>
              <a:t>Carbamazapine</a:t>
            </a:r>
            <a:r>
              <a:rPr lang="en-US" sz="3200" dirty="0" smtClean="0"/>
              <a:t>, Phenobarbital) affect drug clearance</a:t>
            </a:r>
          </a:p>
          <a:p>
            <a:pPr eaLnBrk="1" hangingPunct="1"/>
            <a:r>
              <a:rPr lang="en-US" sz="3200" dirty="0" smtClean="0"/>
              <a:t>Corticosteroids have a </a:t>
            </a:r>
            <a:r>
              <a:rPr lang="en-US" sz="3200" dirty="0" err="1" smtClean="0"/>
              <a:t>cytoprotective</a:t>
            </a:r>
            <a:r>
              <a:rPr lang="en-US" sz="3200" dirty="0" smtClean="0"/>
              <a:t> effect</a:t>
            </a:r>
          </a:p>
          <a:p>
            <a:pPr eaLnBrk="1" hangingPunct="1"/>
            <a:r>
              <a:rPr lang="en-US" sz="3200" dirty="0" smtClean="0"/>
              <a:t>Survival effect modest in high grade GBM</a:t>
            </a:r>
          </a:p>
          <a:p>
            <a:pPr eaLnBrk="1" hangingPunct="1"/>
            <a:endParaRPr lang="en-US" sz="28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611E6AE-DE00-4E0E-990E-8DEB0F8A308D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7162800" cy="1371600"/>
          </a:xfrm>
        </p:spPr>
        <p:txBody>
          <a:bodyPr/>
          <a:lstStyle/>
          <a:p>
            <a:pPr eaLnBrk="1" hangingPunct="1"/>
            <a:r>
              <a:rPr lang="en-US" sz="3600" dirty="0" smtClean="0"/>
              <a:t>Complications to be aware of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905000"/>
            <a:ext cx="8266113" cy="3741738"/>
          </a:xfrm>
        </p:spPr>
        <p:txBody>
          <a:bodyPr/>
          <a:lstStyle/>
          <a:p>
            <a:pPr eaLnBrk="1" hangingPunct="1"/>
            <a:r>
              <a:rPr lang="en-US" sz="2800" dirty="0" smtClean="0"/>
              <a:t>Steroid related- hyperglycemia, insomnia, behavioral changes, GI bleeding</a:t>
            </a:r>
          </a:p>
          <a:p>
            <a:pPr eaLnBrk="1" hangingPunct="1"/>
            <a:r>
              <a:rPr lang="en-US" sz="2800" dirty="0" smtClean="0"/>
              <a:t>Surgical site infection- high risk for wound break down with chemo/radiation</a:t>
            </a:r>
          </a:p>
          <a:p>
            <a:pPr eaLnBrk="1" hangingPunct="1"/>
            <a:r>
              <a:rPr lang="en-US" sz="2800" dirty="0" smtClean="0"/>
              <a:t>DVT- </a:t>
            </a:r>
            <a:r>
              <a:rPr lang="en-US" sz="2800" dirty="0" err="1" smtClean="0"/>
              <a:t>hypercoaguable</a:t>
            </a:r>
            <a:r>
              <a:rPr lang="en-US" sz="2800" dirty="0" smtClean="0"/>
              <a:t> state</a:t>
            </a:r>
          </a:p>
          <a:p>
            <a:pPr eaLnBrk="1" hangingPunct="1"/>
            <a:r>
              <a:rPr lang="en-US" sz="2800" dirty="0" smtClean="0"/>
              <a:t>UTI- prolonged catheter use</a:t>
            </a:r>
          </a:p>
          <a:p>
            <a:pPr eaLnBrk="1" hangingPunct="1"/>
            <a:r>
              <a:rPr lang="en-US" dirty="0" smtClean="0"/>
              <a:t>Chemo- oral </a:t>
            </a:r>
            <a:r>
              <a:rPr lang="en-US" dirty="0" err="1" smtClean="0"/>
              <a:t>mucositis</a:t>
            </a:r>
            <a:r>
              <a:rPr lang="en-US" dirty="0" smtClean="0"/>
              <a:t>, bone marrow </a:t>
            </a:r>
            <a:r>
              <a:rPr lang="en-US" dirty="0" err="1" smtClean="0"/>
              <a:t>supression</a:t>
            </a:r>
            <a:endParaRPr lang="en-US" dirty="0" smtClean="0"/>
          </a:p>
          <a:p>
            <a:pPr eaLnBrk="1" hangingPunct="1"/>
            <a:r>
              <a:rPr lang="en-US" sz="2800" dirty="0" smtClean="0"/>
              <a:t>Radiation- FATIGUE!!!, hair loss</a:t>
            </a:r>
          </a:p>
          <a:p>
            <a:pPr eaLnBrk="1" hangingPunct="1"/>
            <a:endParaRPr lang="en-US" sz="28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611E6AE-DE00-4E0E-990E-8DEB0F8A308D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Depression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285 HGG patients were studied at 54 centers across the US and Canada</a:t>
            </a:r>
          </a:p>
          <a:p>
            <a:r>
              <a:rPr lang="en-US" dirty="0" smtClean="0"/>
              <a:t>34% reported significant depression</a:t>
            </a:r>
          </a:p>
          <a:p>
            <a:r>
              <a:rPr lang="en-US" dirty="0" smtClean="0"/>
              <a:t>Shortened survival time</a:t>
            </a:r>
          </a:p>
          <a:p>
            <a:r>
              <a:rPr lang="en-US" dirty="0" smtClean="0"/>
              <a:t>Sadness IS common and expected</a:t>
            </a:r>
          </a:p>
          <a:p>
            <a:pPr lvl="1"/>
            <a:r>
              <a:rPr lang="en-US" dirty="0" smtClean="0"/>
              <a:t>Key differences: present most of the day, interferes with daily life, causes or contributes to social isolation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0738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Radiation Therapy</a:t>
            </a:r>
          </a:p>
        </p:txBody>
      </p:sp>
      <p:sp>
        <p:nvSpPr>
          <p:cNvPr id="43012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981200"/>
            <a:ext cx="8229600" cy="3886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 smtClean="0"/>
              <a:t>Damages DNA of rapidly dividing cells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4000 – 6000 </a:t>
            </a:r>
            <a:r>
              <a:rPr lang="en-US" sz="2800" dirty="0" err="1" smtClean="0"/>
              <a:t>Gy</a:t>
            </a:r>
            <a:r>
              <a:rPr lang="en-US" sz="2800" dirty="0" smtClean="0"/>
              <a:t> total dose 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Duration of 4 – 8 weeks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Side Effects</a:t>
            </a:r>
          </a:p>
          <a:p>
            <a:pPr lvl="1">
              <a:lnSpc>
                <a:spcPct val="90000"/>
              </a:lnSpc>
            </a:pPr>
            <a:r>
              <a:rPr lang="en-US" sz="2800" dirty="0" smtClean="0"/>
              <a:t>Skin burns, hair loss, fatigue, local swelling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Patient teaching includes preparing the patient for side effects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Radiation necrosis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10400" y="6248400"/>
            <a:ext cx="2133600" cy="476250"/>
          </a:xfrm>
          <a:prstGeom prst="rect">
            <a:avLst/>
          </a:prstGeom>
        </p:spPr>
        <p:txBody>
          <a:bodyPr/>
          <a:lstStyle/>
          <a:p>
            <a:pPr algn="l">
              <a:defRPr/>
            </a:pPr>
            <a:fld id="{71554E34-E685-4F21-B38F-ED2D9AF05E78}" type="slidenum">
              <a:rPr lang="en-US" altLang="en-US">
                <a:latin typeface="Arial" charset="0"/>
              </a:rPr>
              <a:pPr algn="l">
                <a:defRPr/>
              </a:pPr>
              <a:t>43</a:t>
            </a:fld>
            <a:endParaRPr lang="en-US" altLang="en-US">
              <a:latin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 smtClean="0"/>
              <a:t>Case study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371600"/>
            <a:ext cx="8266113" cy="3741738"/>
          </a:xfrm>
        </p:spPr>
        <p:txBody>
          <a:bodyPr/>
          <a:lstStyle/>
          <a:p>
            <a:pPr eaLnBrk="1" hangingPunct="1"/>
            <a:r>
              <a:rPr lang="en-US" sz="2800" dirty="0" smtClean="0"/>
              <a:t>82 y/o male with right frontal meningioma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611E6AE-DE00-4E0E-990E-8DEB0F8A308D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pic>
        <p:nvPicPr>
          <p:cNvPr id="49156" name="Picture 6" descr="288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209800"/>
            <a:ext cx="243840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Operative Care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18717C-CDAD-46EB-90AA-9187A6309CEB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pic>
        <p:nvPicPr>
          <p:cNvPr id="5120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52600"/>
            <a:ext cx="6307138" cy="419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Operative Care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18717C-CDAD-46EB-90AA-9187A6309CEB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pic>
        <p:nvPicPr>
          <p:cNvPr id="5222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828800"/>
            <a:ext cx="6307138" cy="419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Operative Care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18717C-CDAD-46EB-90AA-9187A6309CEB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pic>
        <p:nvPicPr>
          <p:cNvPr id="5325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06500"/>
            <a:ext cx="6581775" cy="437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http://www.leica-microsystems.com/typo3temp/pics/3_Brainlab_d06fc853e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04800"/>
            <a:ext cx="243840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Post </a:t>
            </a:r>
            <a:r>
              <a:rPr lang="en-US" sz="3600" dirty="0"/>
              <a:t>O</a:t>
            </a:r>
            <a:r>
              <a:rPr lang="en-US" sz="3600" dirty="0" smtClean="0"/>
              <a:t>p </a:t>
            </a:r>
            <a:r>
              <a:rPr lang="en-US" sz="3600" dirty="0"/>
              <a:t>C</a:t>
            </a:r>
            <a:r>
              <a:rPr lang="en-US" sz="3600" dirty="0" smtClean="0"/>
              <a:t>ourse</a:t>
            </a:r>
            <a:endParaRPr lang="en-US" sz="36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7200" y="1676400"/>
            <a:ext cx="8382000" cy="2210862"/>
          </a:xfrm>
        </p:spPr>
        <p:txBody>
          <a:bodyPr/>
          <a:lstStyle/>
          <a:p>
            <a:r>
              <a:rPr lang="en-US" sz="2800" dirty="0" smtClean="0"/>
              <a:t>Initially uneventful, </a:t>
            </a:r>
            <a:r>
              <a:rPr lang="en-US" sz="2800" dirty="0" err="1" smtClean="0"/>
              <a:t>extubated</a:t>
            </a:r>
            <a:r>
              <a:rPr lang="en-US" sz="2800" dirty="0" smtClean="0"/>
              <a:t> POD 1</a:t>
            </a:r>
          </a:p>
          <a:p>
            <a:r>
              <a:rPr lang="en-US" sz="2800" dirty="0" smtClean="0"/>
              <a:t>Transferred to the floor POD2</a:t>
            </a:r>
          </a:p>
          <a:p>
            <a:r>
              <a:rPr lang="en-US" sz="2800" dirty="0" smtClean="0"/>
              <a:t>Mild weakness, mild </a:t>
            </a:r>
            <a:r>
              <a:rPr lang="en-US" sz="2800" dirty="0" err="1" smtClean="0"/>
              <a:t>hemiparetic</a:t>
            </a:r>
            <a:r>
              <a:rPr lang="en-US" sz="2800" dirty="0" smtClean="0"/>
              <a:t> gait</a:t>
            </a:r>
          </a:p>
          <a:p>
            <a:r>
              <a:rPr lang="en-US" sz="2800" dirty="0" smtClean="0"/>
              <a:t>Nurse noticed increased work of breathing on POD3</a:t>
            </a:r>
          </a:p>
          <a:p>
            <a:r>
              <a:rPr lang="en-US" sz="2800" dirty="0" smtClean="0"/>
              <a:t>VS HR 124, RR 26, O2 Sat 88%</a:t>
            </a:r>
          </a:p>
          <a:p>
            <a:pPr marL="0" indent="0">
              <a:buNone/>
            </a:pPr>
            <a:endParaRPr lang="en-US" sz="3200" dirty="0" smtClean="0"/>
          </a:p>
          <a:p>
            <a:pPr marL="0" indent="0">
              <a:buNone/>
            </a:pPr>
            <a:r>
              <a:rPr lang="en-US" sz="3200" dirty="0" smtClean="0">
                <a:solidFill>
                  <a:srgbClr val="FF0000"/>
                </a:solidFill>
              </a:rPr>
              <a:t>What is wrong?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1"/>
          <p:cNvSpPr txBox="1">
            <a:spLocks/>
          </p:cNvSpPr>
          <p:nvPr/>
        </p:nvSpPr>
        <p:spPr bwMode="auto">
          <a:xfrm>
            <a:off x="81534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6700" indent="-266700" algn="l" defTabSz="457200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30000"/>
              <a:buFont typeface="Arial" charset="0"/>
              <a:buChar char="•"/>
              <a:defRPr sz="1600" kern="1200">
                <a:solidFill>
                  <a:srgbClr val="4D4F53"/>
                </a:solidFill>
                <a:latin typeface="Arial" pitchFamily="34" charset="0"/>
                <a:ea typeface="MS PGothic" pitchFamily="34" charset="-128"/>
                <a:cs typeface="MS PGothic" charset="0"/>
              </a:defRPr>
            </a:lvl1pPr>
            <a:lvl2pPr marL="820738" indent="-285750" algn="l" defTabSz="457200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30000"/>
              <a:buFont typeface="Arial" charset="0"/>
              <a:buChar char="–"/>
              <a:defRPr sz="1600" kern="1200">
                <a:solidFill>
                  <a:srgbClr val="4D4F53"/>
                </a:solidFill>
                <a:latin typeface="Arial" pitchFamily="34" charset="0"/>
                <a:ea typeface="MS PGothic" pitchFamily="34" charset="-128"/>
                <a:cs typeface="MS PGothic" charset="0"/>
              </a:defRPr>
            </a:lvl2pPr>
            <a:lvl3pPr marL="1228725" indent="-228600" algn="l" defTabSz="457200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30000"/>
              <a:buFont typeface="Arial" charset="0"/>
              <a:buChar char="•"/>
              <a:defRPr sz="1600" kern="1200">
                <a:solidFill>
                  <a:srgbClr val="4D4F53"/>
                </a:solidFill>
                <a:latin typeface="Arial" pitchFamily="34" charset="0"/>
                <a:ea typeface="MS PGothic" pitchFamily="34" charset="-128"/>
                <a:cs typeface="MS PGothic" charset="0"/>
              </a:defRPr>
            </a:lvl3pPr>
            <a:lvl4pPr marL="1636713" indent="-228600" algn="l" defTabSz="457200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30000"/>
              <a:buFont typeface="Arial" charset="0"/>
              <a:buChar char="–"/>
              <a:defRPr sz="1600" kern="1200">
                <a:solidFill>
                  <a:srgbClr val="4D4F53"/>
                </a:solidFill>
                <a:latin typeface="Arial" pitchFamily="34" charset="0"/>
                <a:ea typeface="MS PGothic" pitchFamily="34" charset="-128"/>
                <a:cs typeface="MS PGothic" charset="0"/>
              </a:defRPr>
            </a:lvl4pPr>
            <a:lvl5pPr marL="2057400" indent="-228600" algn="l" defTabSz="457200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30000"/>
              <a:buFont typeface="Arial" charset="0"/>
              <a:buChar char="»"/>
              <a:defRPr sz="1600" kern="1200">
                <a:solidFill>
                  <a:srgbClr val="4D4F53"/>
                </a:solidFill>
                <a:latin typeface="Arial" pitchFamily="34" charset="0"/>
                <a:ea typeface="MS PGothic" pitchFamily="34" charset="-128"/>
                <a:cs typeface="MS PGothic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fld id="{8611E6AE-DE00-4E0E-990E-8DEB0F8A308D}" type="slidenum">
              <a:rPr lang="en-US" sz="1100" smtClean="0"/>
              <a:pPr marL="0" indent="0">
                <a:buNone/>
                <a:defRPr/>
              </a:pPr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5708339"/>
      </p:ext>
    </p:extLst>
  </p:cSld>
  <p:clrMapOvr>
    <a:masterClrMapping/>
  </p:clrMapOvr>
  <p:transition xmlns:p14="http://schemas.microsoft.com/office/powerpoint/2010/main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itle 2"/>
          <p:cNvSpPr>
            <a:spLocks noGrp="1"/>
          </p:cNvSpPr>
          <p:nvPr>
            <p:ph type="title"/>
          </p:nvPr>
        </p:nvSpPr>
        <p:spPr>
          <a:xfrm>
            <a:off x="685800" y="304800"/>
            <a:ext cx="7543800" cy="884237"/>
          </a:xfrm>
        </p:spPr>
        <p:txBody>
          <a:bodyPr/>
          <a:lstStyle/>
          <a:p>
            <a:pPr eaLnBrk="1" hangingPunct="1"/>
            <a:r>
              <a:rPr sz="4000" smtClean="0">
                <a:latin typeface="Arial" charset="0"/>
                <a:cs typeface="Arial" charset="0"/>
              </a:rPr>
              <a:t>Meningioma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600200"/>
            <a:ext cx="8763000" cy="4800600"/>
          </a:xfrm>
          <a:prstGeom prst="rect">
            <a:avLst/>
          </a:prstGeom>
        </p:spPr>
        <p:txBody>
          <a:bodyPr/>
          <a:lstStyle/>
          <a:p>
            <a:pPr lvl="1">
              <a:buFont typeface="Arial"/>
              <a:buChar char="•"/>
              <a:defRPr/>
            </a:pPr>
            <a:r>
              <a:rPr lang="en-US" sz="2800" dirty="0"/>
              <a:t>Meningioma carries the highest risk of DVT of all intracranial tumors (22-45%)</a:t>
            </a:r>
          </a:p>
          <a:p>
            <a:pPr lvl="1" eaLnBrk="1" hangingPunct="1">
              <a:buFont typeface="Arial"/>
              <a:buChar char="•"/>
              <a:defRPr/>
            </a:pPr>
            <a:r>
              <a:rPr sz="2800" dirty="0" smtClean="0"/>
              <a:t>Survival </a:t>
            </a:r>
            <a:r>
              <a:rPr sz="2800" dirty="0"/>
              <a:t>better in young people (81% in patients aged 21 to 64 and 56% for patients 65 years of age or older.)</a:t>
            </a:r>
          </a:p>
          <a:p>
            <a:pPr lvl="1" eaLnBrk="1" hangingPunct="1">
              <a:buFont typeface="Arial"/>
              <a:buChar char="•"/>
              <a:defRPr/>
            </a:pPr>
            <a:r>
              <a:rPr sz="2800" dirty="0" smtClean="0">
                <a:ea typeface="Calibri"/>
              </a:rPr>
              <a:t> </a:t>
            </a:r>
            <a:r>
              <a:rPr sz="2800" dirty="0" smtClean="0"/>
              <a:t>5 year recurrence after any treatment 18.2-27.2%</a:t>
            </a:r>
          </a:p>
          <a:p>
            <a:pPr lvl="1" eaLnBrk="1" hangingPunct="1">
              <a:buFont typeface="Arial"/>
              <a:buChar char="•"/>
              <a:defRPr/>
            </a:pPr>
            <a:r>
              <a:rPr sz="2800" dirty="0" smtClean="0"/>
              <a:t>Location an important variable in morbidity- proximity to venous sinuses, brain stem, </a:t>
            </a:r>
            <a:r>
              <a:rPr sz="2800" dirty="0" err="1" smtClean="0"/>
              <a:t>sella</a:t>
            </a:r>
            <a:r>
              <a:rPr sz="2800" dirty="0" smtClean="0"/>
              <a:t>, optic nerve</a:t>
            </a:r>
          </a:p>
          <a:p>
            <a:pPr marL="400050" lvl="1" indent="0" eaLnBrk="1" hangingPunct="1">
              <a:buFont typeface="Arial" charset="0"/>
              <a:buNone/>
              <a:defRPr/>
            </a:pPr>
            <a:endParaRPr sz="2800" dirty="0" smtClean="0"/>
          </a:p>
          <a:p>
            <a:pPr marL="400050" lvl="1" indent="0" eaLnBrk="1" hangingPunct="1">
              <a:buFont typeface="Arial" charset="0"/>
              <a:buNone/>
              <a:defRPr/>
            </a:pPr>
            <a:r>
              <a:rPr sz="1000" dirty="0" smtClean="0"/>
              <a:t>Sources</a:t>
            </a:r>
            <a:r>
              <a:rPr sz="1000" dirty="0"/>
              <a:t>: Central Brain Tumor Registry of the United </a:t>
            </a:r>
            <a:r>
              <a:rPr sz="1000" dirty="0" smtClean="0"/>
              <a:t>States,</a:t>
            </a:r>
            <a:r>
              <a:rPr sz="1000" dirty="0">
                <a:latin typeface="arial"/>
              </a:rPr>
              <a:t> </a:t>
            </a:r>
            <a:r>
              <a:rPr sz="1000" dirty="0" err="1">
                <a:latin typeface="arial"/>
              </a:rPr>
              <a:t>Sawaya</a:t>
            </a:r>
            <a:r>
              <a:rPr sz="1000" dirty="0">
                <a:latin typeface="arial"/>
              </a:rPr>
              <a:t> R, Cummins CJ, </a:t>
            </a:r>
            <a:r>
              <a:rPr sz="1000" dirty="0" err="1">
                <a:latin typeface="arial"/>
              </a:rPr>
              <a:t>Kornblith</a:t>
            </a:r>
            <a:r>
              <a:rPr sz="1000" dirty="0">
                <a:latin typeface="arial"/>
              </a:rPr>
              <a:t> PL: Brain tumors and plasmin inhibitors. Neurosurgery 15:795800, </a:t>
            </a:r>
            <a:r>
              <a:rPr sz="1000" dirty="0" smtClean="0">
                <a:latin typeface="arial"/>
              </a:rPr>
              <a:t>1984, </a:t>
            </a:r>
            <a:r>
              <a:rPr sz="1000" dirty="0" err="1">
                <a:latin typeface="arial"/>
              </a:rPr>
              <a:t>Sawaya</a:t>
            </a:r>
            <a:r>
              <a:rPr sz="1000" dirty="0">
                <a:latin typeface="arial"/>
              </a:rPr>
              <a:t> RE, </a:t>
            </a:r>
            <a:r>
              <a:rPr sz="1000" dirty="0" err="1">
                <a:latin typeface="arial"/>
              </a:rPr>
              <a:t>Ligon</a:t>
            </a:r>
            <a:r>
              <a:rPr sz="1000" dirty="0">
                <a:latin typeface="arial"/>
              </a:rPr>
              <a:t> BL: Thromboembolic complications associated with brain tumors. J </a:t>
            </a:r>
            <a:r>
              <a:rPr sz="1000" dirty="0" err="1">
                <a:latin typeface="arial"/>
              </a:rPr>
              <a:t>Neurooncol</a:t>
            </a:r>
            <a:r>
              <a:rPr sz="1000" dirty="0">
                <a:latin typeface="arial"/>
              </a:rPr>
              <a:t> 22:173181, </a:t>
            </a:r>
            <a:r>
              <a:rPr sz="1000" dirty="0" smtClean="0">
                <a:latin typeface="arial"/>
              </a:rPr>
              <a:t>1994, </a:t>
            </a:r>
            <a:r>
              <a:rPr sz="1000" dirty="0" err="1">
                <a:latin typeface="arial"/>
              </a:rPr>
              <a:t>Sawaya</a:t>
            </a:r>
            <a:r>
              <a:rPr sz="1000" dirty="0">
                <a:latin typeface="arial"/>
              </a:rPr>
              <a:t> R, </a:t>
            </a:r>
            <a:r>
              <a:rPr sz="1000" dirty="0" err="1">
                <a:latin typeface="arial"/>
              </a:rPr>
              <a:t>Zuccarello</a:t>
            </a:r>
            <a:r>
              <a:rPr sz="1000" dirty="0">
                <a:latin typeface="arial"/>
              </a:rPr>
              <a:t> M, </a:t>
            </a:r>
            <a:r>
              <a:rPr sz="1000" dirty="0" err="1">
                <a:latin typeface="arial"/>
              </a:rPr>
              <a:t>Elkalliny</a:t>
            </a:r>
            <a:r>
              <a:rPr sz="1000" dirty="0">
                <a:latin typeface="arial"/>
              </a:rPr>
              <a:t> M, et al: Postoperative venous thromboembolism and brain tumors: Part I. Clinical profile. J </a:t>
            </a:r>
            <a:r>
              <a:rPr sz="1000" dirty="0" err="1">
                <a:latin typeface="arial"/>
              </a:rPr>
              <a:t>Neurooncol</a:t>
            </a:r>
            <a:r>
              <a:rPr sz="1000" dirty="0">
                <a:latin typeface="arial"/>
              </a:rPr>
              <a:t> 14:119125, 1992</a:t>
            </a:r>
            <a:endParaRPr sz="1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611E6AE-DE00-4E0E-990E-8DEB0F8A308D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926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Primary Brain Neoplasms: Frequency*</a:t>
            </a:r>
          </a:p>
        </p:txBody>
      </p:sp>
      <p:pic>
        <p:nvPicPr>
          <p:cNvPr id="9218" name="Picture 5" descr="SCTR0592_BrainPIE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0200" y="1752600"/>
            <a:ext cx="5410323" cy="4057976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611E6AE-DE00-4E0E-990E-8DEB0F8A308D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1600200" y="5329664"/>
            <a:ext cx="579120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900" dirty="0">
                <a:solidFill>
                  <a:schemeClr val="bg1"/>
                </a:solidFill>
              </a:rPr>
              <a:t>*Total is &gt;100 due to rounding.</a:t>
            </a:r>
          </a:p>
          <a:p>
            <a:r>
              <a:rPr lang="en-US" sz="900" dirty="0">
                <a:solidFill>
                  <a:schemeClr val="bg1"/>
                </a:solidFill>
              </a:rPr>
              <a:t>GBM = </a:t>
            </a:r>
            <a:r>
              <a:rPr lang="en-US" sz="900" dirty="0" err="1">
                <a:solidFill>
                  <a:schemeClr val="bg1"/>
                </a:solidFill>
              </a:rPr>
              <a:t>glioblastoma</a:t>
            </a:r>
            <a:r>
              <a:rPr lang="en-US" sz="900" dirty="0">
                <a:solidFill>
                  <a:schemeClr val="bg1"/>
                </a:solidFill>
              </a:rPr>
              <a:t> </a:t>
            </a:r>
            <a:r>
              <a:rPr lang="en-US" sz="900" dirty="0" err="1">
                <a:solidFill>
                  <a:schemeClr val="bg1"/>
                </a:solidFill>
              </a:rPr>
              <a:t>multiforme</a:t>
            </a:r>
            <a:r>
              <a:rPr lang="en-US" sz="900" dirty="0">
                <a:solidFill>
                  <a:schemeClr val="bg1"/>
                </a:solidFill>
              </a:rPr>
              <a:t>.</a:t>
            </a:r>
          </a:p>
          <a:p>
            <a:r>
              <a:rPr lang="en-US" sz="900" dirty="0">
                <a:solidFill>
                  <a:schemeClr val="bg1"/>
                </a:solidFill>
              </a:rPr>
              <a:t>Levin VA, et al. In: </a:t>
            </a:r>
            <a:r>
              <a:rPr lang="en-US" sz="900" i="1" dirty="0">
                <a:solidFill>
                  <a:schemeClr val="bg1"/>
                </a:solidFill>
              </a:rPr>
              <a:t>Cancer Principles and Practice of Oncology.</a:t>
            </a:r>
            <a:r>
              <a:rPr lang="en-US" sz="900" dirty="0">
                <a:solidFill>
                  <a:schemeClr val="bg1"/>
                </a:solidFill>
              </a:rPr>
              <a:t> 1997;2022-2082.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2"/>
          <p:cNvSpPr>
            <a:spLocks noGrp="1"/>
          </p:cNvSpPr>
          <p:nvPr>
            <p:ph type="title"/>
          </p:nvPr>
        </p:nvSpPr>
        <p:spPr>
          <a:xfrm>
            <a:off x="575733" y="381000"/>
            <a:ext cx="8534400" cy="884238"/>
          </a:xfrm>
        </p:spPr>
        <p:txBody>
          <a:bodyPr/>
          <a:lstStyle/>
          <a:p>
            <a:r>
              <a:rPr lang="en-US" sz="4000" dirty="0" smtClean="0">
                <a:latin typeface="Arial" charset="0"/>
                <a:cs typeface="Arial" charset="0"/>
              </a:rPr>
              <a:t>Case 2</a:t>
            </a:r>
            <a:endParaRPr sz="4000" dirty="0" smtClean="0">
              <a:latin typeface="Arial" charset="0"/>
              <a:cs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611E6AE-DE00-4E0E-990E-8DEB0F8A308D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592263"/>
            <a:ext cx="2816225" cy="282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051300" y="1560513"/>
            <a:ext cx="4495800" cy="375487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2000" dirty="0"/>
              <a:t>24 </a:t>
            </a:r>
            <a:r>
              <a:rPr lang="en-US" sz="2000" dirty="0" err="1"/>
              <a:t>yr</a:t>
            </a:r>
            <a:r>
              <a:rPr lang="en-US" sz="2000" dirty="0"/>
              <a:t> old Golf instructor who presented after auto v tree, seizure on scene. 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2000" dirty="0"/>
              <a:t>Large sub-frontal meningioma noted on imaging. Underwent surgical </a:t>
            </a:r>
            <a:r>
              <a:rPr lang="en-US" sz="2000" dirty="0" smtClean="0"/>
              <a:t>resection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2000" dirty="0" smtClean="0"/>
              <a:t>Uneventful hospital stay</a:t>
            </a:r>
            <a:endParaRPr lang="en-US" sz="2000" dirty="0"/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2000" dirty="0"/>
              <a:t>Discharged home, called back to clinic 8 days later complaining of “runny nose” described as clear.</a:t>
            </a:r>
          </a:p>
          <a:p>
            <a:pPr>
              <a:defRPr/>
            </a:pPr>
            <a:endParaRPr lang="en-US" sz="2000" dirty="0"/>
          </a:p>
          <a:p>
            <a:pPr>
              <a:defRPr/>
            </a:pPr>
            <a:endParaRPr lang="en-US" dirty="0"/>
          </a:p>
        </p:txBody>
      </p:sp>
      <p:sp>
        <p:nvSpPr>
          <p:cNvPr id="29701" name="TextBox 3"/>
          <p:cNvSpPr txBox="1">
            <a:spLocks noChangeArrowheads="1"/>
          </p:cNvSpPr>
          <p:nvPr/>
        </p:nvSpPr>
        <p:spPr bwMode="auto">
          <a:xfrm>
            <a:off x="685800" y="4838343"/>
            <a:ext cx="81534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 dirty="0">
                <a:solidFill>
                  <a:srgbClr val="FF0000"/>
                </a:solidFill>
              </a:rPr>
              <a:t>The office nurse recommended “Sudafed and an allergy medicine, call back if you run a fever.”</a:t>
            </a:r>
          </a:p>
        </p:txBody>
      </p:sp>
    </p:spTree>
    <p:extLst>
      <p:ext uri="{BB962C8B-B14F-4D97-AF65-F5344CB8AC3E}">
        <p14:creationId xmlns:p14="http://schemas.microsoft.com/office/powerpoint/2010/main" val="1767792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1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2"/>
          <p:cNvSpPr>
            <a:spLocks noGrp="1"/>
          </p:cNvSpPr>
          <p:nvPr>
            <p:ph type="title"/>
          </p:nvPr>
        </p:nvSpPr>
        <p:spPr>
          <a:xfrm>
            <a:off x="609600" y="304800"/>
            <a:ext cx="8686800" cy="884238"/>
          </a:xfrm>
        </p:spPr>
        <p:txBody>
          <a:bodyPr/>
          <a:lstStyle/>
          <a:p>
            <a:r>
              <a:rPr lang="en-US" sz="4000" dirty="0" smtClean="0">
                <a:latin typeface="Arial" charset="0"/>
                <a:cs typeface="Arial" charset="0"/>
              </a:rPr>
              <a:t>Imaging Follow Up</a:t>
            </a:r>
            <a:endParaRPr sz="4000" dirty="0" smtClean="0">
              <a:latin typeface="Arial" charset="0"/>
              <a:cs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611E6AE-DE00-4E0E-990E-8DEB0F8A308D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pic>
        <p:nvPicPr>
          <p:cNvPr id="3072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00200"/>
            <a:ext cx="38862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1524000" y="2209800"/>
            <a:ext cx="914400" cy="2286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5105400" y="1752600"/>
            <a:ext cx="35814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 err="1"/>
              <a:t>Pneumocranium</a:t>
            </a:r>
            <a:r>
              <a:rPr lang="en-US" sz="2400" dirty="0"/>
              <a:t> with CSF communication through sphenoid sinus</a:t>
            </a:r>
          </a:p>
          <a:p>
            <a:pPr>
              <a:defRPr/>
            </a:pPr>
            <a:endParaRPr lang="en-US" sz="2400" dirty="0"/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2400" dirty="0"/>
              <a:t>Immediately admitted</a:t>
            </a:r>
          </a:p>
          <a:p>
            <a:pPr>
              <a:defRPr/>
            </a:pPr>
            <a:r>
              <a:rPr lang="en-US" sz="2400" dirty="0"/>
              <a:t>Underwent:</a:t>
            </a:r>
          </a:p>
          <a:p>
            <a:pPr>
              <a:defRPr/>
            </a:pPr>
            <a:endParaRPr lang="en-US" sz="2400" dirty="0"/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2400" dirty="0"/>
              <a:t>Endoscopic repair of sphenoid  and </a:t>
            </a:r>
            <a:r>
              <a:rPr lang="en-US" sz="2400" dirty="0" err="1"/>
              <a:t>Septoplasty</a:t>
            </a:r>
            <a:r>
              <a:rPr lang="en-US" sz="2400" dirty="0"/>
              <a:t>, </a:t>
            </a:r>
          </a:p>
        </p:txBody>
      </p:sp>
    </p:spTree>
    <p:extLst>
      <p:ext uri="{BB962C8B-B14F-4D97-AF65-F5344CB8AC3E}">
        <p14:creationId xmlns:p14="http://schemas.microsoft.com/office/powerpoint/2010/main" val="2154647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533400"/>
            <a:ext cx="7772400" cy="884238"/>
          </a:xfrm>
        </p:spPr>
        <p:txBody>
          <a:bodyPr/>
          <a:lstStyle/>
          <a:p>
            <a:r>
              <a:rPr lang="en-US" sz="3600" dirty="0" smtClean="0"/>
              <a:t>Summary</a:t>
            </a:r>
            <a:endParaRPr lang="en-US" sz="36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1905000"/>
            <a:ext cx="8839200" cy="4953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800" dirty="0" smtClean="0"/>
              <a:t>Benign is really a misnomer, even the “good ones” can behave badly</a:t>
            </a:r>
          </a:p>
          <a:p>
            <a:r>
              <a:rPr lang="en-US" sz="2800" dirty="0" smtClean="0"/>
              <a:t>The brain is like real estate- location matters</a:t>
            </a:r>
          </a:p>
          <a:p>
            <a:r>
              <a:rPr lang="en-US" sz="2800" dirty="0" smtClean="0"/>
              <a:t>All patients with benign brain tumors need follow up- even those resected can recur</a:t>
            </a:r>
          </a:p>
          <a:p>
            <a:r>
              <a:rPr lang="en-US" sz="2800" dirty="0" smtClean="0"/>
              <a:t>Depression is one of the most common post operative complications (37% in HGG)- encourage treatment!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611E6AE-DE00-4E0E-990E-8DEB0F8A308D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557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381000"/>
            <a:ext cx="7772400" cy="884238"/>
          </a:xfrm>
        </p:spPr>
        <p:txBody>
          <a:bodyPr/>
          <a:lstStyle/>
          <a:p>
            <a:r>
              <a:rPr lang="en-US" sz="3600" dirty="0" smtClean="0"/>
              <a:t>Summary</a:t>
            </a:r>
            <a:endParaRPr lang="en-US" sz="36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77761" y="1676400"/>
            <a:ext cx="8839200" cy="4953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800" dirty="0" smtClean="0"/>
              <a:t>Be vigilant about prevention of complications</a:t>
            </a:r>
          </a:p>
          <a:p>
            <a:pPr lvl="1"/>
            <a:r>
              <a:rPr lang="en-US" sz="2800" dirty="0" smtClean="0"/>
              <a:t>Meningioma has the highest rate of DVT of all brain tumors</a:t>
            </a:r>
          </a:p>
          <a:p>
            <a:pPr lvl="1"/>
            <a:r>
              <a:rPr lang="en-US" sz="2800" dirty="0" smtClean="0"/>
              <a:t>Read the consent… you can learn a lot about what complications to look for</a:t>
            </a:r>
          </a:p>
          <a:p>
            <a:pPr lvl="1"/>
            <a:r>
              <a:rPr lang="en-US" sz="2800" dirty="0" smtClean="0"/>
              <a:t>Prevent exposure </a:t>
            </a:r>
            <a:r>
              <a:rPr lang="en-US" sz="2800" dirty="0" err="1" smtClean="0"/>
              <a:t>keratopathy</a:t>
            </a:r>
            <a:r>
              <a:rPr lang="en-US" sz="2800" dirty="0" smtClean="0"/>
              <a:t> in facial weakness</a:t>
            </a:r>
          </a:p>
          <a:p>
            <a:pPr lvl="1"/>
            <a:r>
              <a:rPr lang="en-US" sz="2800" dirty="0" smtClean="0"/>
              <a:t>Advocate for psychological support and out patient services to ensure that patients recover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611E6AE-DE00-4E0E-990E-8DEB0F8A308D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570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990600" indent="-990600"/>
            <a:r>
              <a:rPr lang="en-US" sz="3600" dirty="0" smtClean="0"/>
              <a:t>Future of </a:t>
            </a:r>
            <a:r>
              <a:rPr lang="en-US" sz="3600" dirty="0" err="1" smtClean="0"/>
              <a:t>Neuro</a:t>
            </a:r>
            <a:r>
              <a:rPr lang="en-US" sz="3600" dirty="0" smtClean="0"/>
              <a:t>-Oncology</a:t>
            </a:r>
          </a:p>
        </p:txBody>
      </p:sp>
      <p:sp>
        <p:nvSpPr>
          <p:cNvPr id="5530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533400" indent="-533400"/>
            <a:r>
              <a:rPr lang="en-US" sz="2800" dirty="0" err="1" smtClean="0"/>
              <a:t>Chemosensitivity</a:t>
            </a:r>
            <a:r>
              <a:rPr lang="en-US" sz="2800" dirty="0" smtClean="0"/>
              <a:t> Testing </a:t>
            </a:r>
          </a:p>
          <a:p>
            <a:pPr marL="533400" indent="-533400"/>
            <a:r>
              <a:rPr lang="en-US" sz="2800" dirty="0" smtClean="0"/>
              <a:t>DNA / Tumor Markers with customized chemotherapy regimens</a:t>
            </a:r>
          </a:p>
          <a:p>
            <a:pPr marL="533400" indent="-533400"/>
            <a:r>
              <a:rPr lang="en-US" sz="2800" dirty="0" smtClean="0"/>
              <a:t>Monoclonal antibodies</a:t>
            </a:r>
          </a:p>
          <a:p>
            <a:pPr marL="533400" indent="-533400"/>
            <a:r>
              <a:rPr lang="en-US" sz="2800" dirty="0" smtClean="0"/>
              <a:t>Gene therapy</a:t>
            </a:r>
          </a:p>
          <a:p>
            <a:pPr marL="533400" indent="-533400"/>
            <a:r>
              <a:rPr lang="en-US" sz="2800" dirty="0" smtClean="0"/>
              <a:t>Immunotherapy</a:t>
            </a:r>
          </a:p>
          <a:p>
            <a:pPr marL="533400" indent="-533400"/>
            <a:r>
              <a:rPr lang="en-US" sz="2800" dirty="0" smtClean="0"/>
              <a:t>Vaccines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611E6AE-DE00-4E0E-990E-8DEB0F8A308D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229600" cy="1371600"/>
          </a:xfrm>
        </p:spPr>
        <p:txBody>
          <a:bodyPr/>
          <a:lstStyle/>
          <a:p>
            <a:pPr eaLnBrk="1" hangingPunct="1"/>
            <a:r>
              <a:rPr lang="en-US" sz="3600" dirty="0" err="1" smtClean="0"/>
              <a:t>Glioma</a:t>
            </a:r>
            <a:r>
              <a:rPr lang="en-US" sz="3600" dirty="0" smtClean="0"/>
              <a:t> Grading</a:t>
            </a:r>
          </a:p>
        </p:txBody>
      </p:sp>
      <p:graphicFrame>
        <p:nvGraphicFramePr>
          <p:cNvPr id="30755" name="Group 35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3355881375"/>
              </p:ext>
            </p:extLst>
          </p:nvPr>
        </p:nvGraphicFramePr>
        <p:xfrm>
          <a:off x="457200" y="2438400"/>
          <a:ext cx="8229600" cy="3467590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2743200"/>
                <a:gridCol w="2743200"/>
                <a:gridCol w="2743200"/>
              </a:tblGrid>
              <a:tr h="1335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Grade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Tumor type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Glioma%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horzOverflow="overflow"/>
                </a:tc>
              </a:tr>
              <a:tr h="100600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I/II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Well differentiated (low grade astrocytoma)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15-20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horzOverflow="overflow"/>
                </a:tc>
              </a:tr>
              <a:tr h="9717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III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Anaplastic astrocytoma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30-35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horzOverflow="overflow"/>
                </a:tc>
              </a:tr>
              <a:tr h="9717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IV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Glioblastoma Multiforme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40-50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horzOverflow="overflow"/>
                </a:tc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5049F44-7268-47E8-AD75-E6CD8E3BC857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6933" y="152400"/>
            <a:ext cx="8229600" cy="13716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Why is Pathology So Important: Median survival</a:t>
            </a:r>
          </a:p>
        </p:txBody>
      </p:sp>
      <p:graphicFrame>
        <p:nvGraphicFramePr>
          <p:cNvPr id="32806" name="Group 38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791679944"/>
              </p:ext>
            </p:extLst>
          </p:nvPr>
        </p:nvGraphicFramePr>
        <p:xfrm>
          <a:off x="457200" y="1981200"/>
          <a:ext cx="8229600" cy="3862389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5486400"/>
                <a:gridCol w="2743200"/>
              </a:tblGrid>
              <a:tr h="963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Tumor type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Median Survival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</a:tr>
              <a:tr h="971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I/II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Well differentiated (low grade astrocytoma)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5-10 years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</a:tr>
              <a:tr h="963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III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Anaplastic astrocytoma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3 years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</a:tr>
              <a:tr h="963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IV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Glioblastoma Multiforme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12 -18 months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5049F44-7268-47E8-AD75-E6CD8E3BC857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 smtClean="0"/>
              <a:t>Who Gets Brain Tumors?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18717C-CDAD-46EB-90AA-9187A6309CEB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12291" name="Picture 5" descr="Healthy Young Adul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752600"/>
            <a:ext cx="2505075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AutoShape 6"/>
          <p:cNvSpPr>
            <a:spLocks/>
          </p:cNvSpPr>
          <p:nvPr/>
        </p:nvSpPr>
        <p:spPr bwMode="auto">
          <a:xfrm>
            <a:off x="4419600" y="1676400"/>
            <a:ext cx="2362200" cy="990600"/>
          </a:xfrm>
          <a:prstGeom prst="borderCallout1">
            <a:avLst>
              <a:gd name="adj1" fmla="val 11537"/>
              <a:gd name="adj2" fmla="val -3227"/>
              <a:gd name="adj3" fmla="val 92306"/>
              <a:gd name="adj4" fmla="val -48389"/>
            </a:avLst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003C60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b="1" dirty="0"/>
              <a:t>Astrocytoma- most common in young adults 30-50</a:t>
            </a:r>
          </a:p>
        </p:txBody>
      </p:sp>
      <p:pic>
        <p:nvPicPr>
          <p:cNvPr id="12293" name="Picture 8" descr="ist2_1011262_smiling_middle_aged_wom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733800"/>
            <a:ext cx="1308100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AutoShape 9"/>
          <p:cNvSpPr>
            <a:spLocks/>
          </p:cNvSpPr>
          <p:nvPr/>
        </p:nvSpPr>
        <p:spPr bwMode="auto">
          <a:xfrm>
            <a:off x="3810000" y="3200400"/>
            <a:ext cx="2819400" cy="762000"/>
          </a:xfrm>
          <a:prstGeom prst="borderCallout1">
            <a:avLst>
              <a:gd name="adj1" fmla="val 15000"/>
              <a:gd name="adj2" fmla="val -2704"/>
              <a:gd name="adj3" fmla="val 140000"/>
              <a:gd name="adj4" fmla="val -43245"/>
            </a:avLst>
          </a:prstGeom>
          <a:solidFill>
            <a:srgbClr val="9C9CD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b="1" dirty="0"/>
              <a:t>GBM- more common in older adults 55-65</a:t>
            </a:r>
          </a:p>
        </p:txBody>
      </p:sp>
      <p:pic>
        <p:nvPicPr>
          <p:cNvPr id="12295" name="Picture 11" descr="child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572000"/>
            <a:ext cx="142875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6" name="AutoShape 12"/>
          <p:cNvSpPr>
            <a:spLocks/>
          </p:cNvSpPr>
          <p:nvPr/>
        </p:nvSpPr>
        <p:spPr bwMode="auto">
          <a:xfrm>
            <a:off x="6172200" y="4305300"/>
            <a:ext cx="2438400" cy="952500"/>
          </a:xfrm>
          <a:prstGeom prst="borderCallout1">
            <a:avLst>
              <a:gd name="adj1" fmla="val 12000"/>
              <a:gd name="adj2" fmla="val -3125"/>
              <a:gd name="adj3" fmla="val 92000"/>
              <a:gd name="adj4" fmla="val -40625"/>
            </a:avLst>
          </a:prstGeom>
          <a:solidFill>
            <a:srgbClr val="9C9CD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b="1" dirty="0"/>
              <a:t>Astrocytoma, Brain stem </a:t>
            </a:r>
            <a:r>
              <a:rPr lang="en-US" b="1" dirty="0" err="1"/>
              <a:t>glioma</a:t>
            </a:r>
            <a:r>
              <a:rPr lang="en-US" b="1" dirty="0"/>
              <a:t>, PCA, PNETS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 smtClean="0"/>
              <a:t>Key Clinical Questions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800" dirty="0" smtClean="0"/>
              <a:t>What is the patients’ overall clinical health?</a:t>
            </a:r>
          </a:p>
          <a:p>
            <a:pPr lvl="1" eaLnBrk="1" hangingPunct="1"/>
            <a:r>
              <a:rPr lang="en-US" sz="2800" dirty="0" smtClean="0"/>
              <a:t>Guides decision making for treatment choices</a:t>
            </a:r>
          </a:p>
          <a:p>
            <a:pPr eaLnBrk="1" hangingPunct="1"/>
            <a:r>
              <a:rPr lang="en-US" sz="2800" dirty="0" smtClean="0"/>
              <a:t>Is this a tumor only in the brain or do they have cancer somewhere else?</a:t>
            </a:r>
          </a:p>
          <a:p>
            <a:pPr eaLnBrk="1" hangingPunct="1"/>
            <a:r>
              <a:rPr lang="en-US" sz="2800" dirty="0" smtClean="0"/>
              <a:t>Are there any clues on the imaging studies of the brain that tell us what type of tumor it is?</a:t>
            </a:r>
          </a:p>
          <a:p>
            <a:pPr eaLnBrk="1" hangingPunct="1"/>
            <a:endParaRPr lang="en-US" sz="28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611E6AE-DE00-4E0E-990E-8DEB0F8A308D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Nursing Matters">
  <a:themeElements>
    <a:clrScheme name="Custom">
      <a:dk1>
        <a:srgbClr val="4D4F53"/>
      </a:dk1>
      <a:lt1>
        <a:srgbClr val="FFFFFF"/>
      </a:lt1>
      <a:dk2>
        <a:srgbClr val="D1C99D"/>
      </a:dk2>
      <a:lt2>
        <a:srgbClr val="A89968"/>
      </a:lt2>
      <a:accent1>
        <a:srgbClr val="003C60"/>
      </a:accent1>
      <a:accent2>
        <a:srgbClr val="36325B"/>
      </a:accent2>
      <a:accent3>
        <a:srgbClr val="284E36"/>
      </a:accent3>
      <a:accent4>
        <a:srgbClr val="981E32"/>
      </a:accent4>
      <a:accent5>
        <a:srgbClr val="D5D6D2"/>
      </a:accent5>
      <a:accent6>
        <a:srgbClr val="ADAFAF"/>
      </a:accent6>
      <a:hlink>
        <a:srgbClr val="4D4F53"/>
      </a:hlink>
      <a:folHlink>
        <a:srgbClr val="981E32"/>
      </a:folHlink>
    </a:clrScheme>
    <a:fontScheme name="10_Office Theme">
      <a:majorFont>
        <a:latin typeface=""/>
        <a:ea typeface="ＭＳ Ｐゴシック"/>
        <a:cs typeface=""/>
      </a:majorFont>
      <a:minorFont>
        <a:latin typeface="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Nursing Matters">
  <a:themeElements>
    <a:clrScheme name="Custom">
      <a:dk1>
        <a:srgbClr val="4D4F53"/>
      </a:dk1>
      <a:lt1>
        <a:srgbClr val="FFFFFF"/>
      </a:lt1>
      <a:dk2>
        <a:srgbClr val="D1C99D"/>
      </a:dk2>
      <a:lt2>
        <a:srgbClr val="A89968"/>
      </a:lt2>
      <a:accent1>
        <a:srgbClr val="003C60"/>
      </a:accent1>
      <a:accent2>
        <a:srgbClr val="36325B"/>
      </a:accent2>
      <a:accent3>
        <a:srgbClr val="284E36"/>
      </a:accent3>
      <a:accent4>
        <a:srgbClr val="981E32"/>
      </a:accent4>
      <a:accent5>
        <a:srgbClr val="D5D6D2"/>
      </a:accent5>
      <a:accent6>
        <a:srgbClr val="ADAFAF"/>
      </a:accent6>
      <a:hlink>
        <a:srgbClr val="4D4F53"/>
      </a:hlink>
      <a:folHlink>
        <a:srgbClr val="981E32"/>
      </a:folHlink>
    </a:clrScheme>
    <a:fontScheme name="10_Office Theme">
      <a:majorFont>
        <a:latin typeface=""/>
        <a:ea typeface="ＭＳ Ｐゴシック"/>
        <a:cs typeface=""/>
      </a:majorFont>
      <a:minorFont>
        <a:latin typeface="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WFNN Lecture Series template">
  <a:themeElements>
    <a:clrScheme name="World in hand design 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World in hand design template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World in hand design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orld in hand design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orld in hand design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orld in hand design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orld in hand design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orld in hand design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orld in hand design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orld in hand design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orld in hand design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orld in hand design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orld in hand design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orld in hand design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Nursing Matters.thmx</Template>
  <TotalTime>860</TotalTime>
  <Words>2527</Words>
  <Application>Microsoft Macintosh PowerPoint</Application>
  <PresentationFormat>On-screen Show (4:3)</PresentationFormat>
  <Paragraphs>463</Paragraphs>
  <Slides>54</Slides>
  <Notes>40</Notes>
  <HiddenSlides>0</HiddenSlides>
  <MMClips>4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54</vt:i4>
      </vt:variant>
    </vt:vector>
  </HeadingPairs>
  <TitlesOfParts>
    <vt:vector size="58" baseType="lpstr">
      <vt:lpstr>Nursing Matters</vt:lpstr>
      <vt:lpstr>1_Nursing Matters</vt:lpstr>
      <vt:lpstr>WFNN Lecture Series template</vt:lpstr>
      <vt:lpstr>Custom Design</vt:lpstr>
      <vt:lpstr>PowerPoint Presentation</vt:lpstr>
      <vt:lpstr>Objectives:     </vt:lpstr>
      <vt:lpstr>What Is the Incidence?</vt:lpstr>
      <vt:lpstr>Etiology</vt:lpstr>
      <vt:lpstr>Primary Brain Neoplasms: Frequency*</vt:lpstr>
      <vt:lpstr>Glioma Grading</vt:lpstr>
      <vt:lpstr>Why is Pathology So Important: Median survival</vt:lpstr>
      <vt:lpstr>Who Gets Brain Tumors?</vt:lpstr>
      <vt:lpstr>Key Clinical Questions</vt:lpstr>
      <vt:lpstr>Quality of Life</vt:lpstr>
      <vt:lpstr>MRI Brain</vt:lpstr>
      <vt:lpstr>Diagnostic Procedures</vt:lpstr>
      <vt:lpstr>Goals of Treatment</vt:lpstr>
      <vt:lpstr>Are There Really Benign Brain Tumors?</vt:lpstr>
      <vt:lpstr>Extra-axial </vt:lpstr>
      <vt:lpstr>PowerPoint Presentation</vt:lpstr>
      <vt:lpstr>Acoustic Schwannoma</vt:lpstr>
      <vt:lpstr>Facial nerve palsy</vt:lpstr>
      <vt:lpstr>Hearing…What did you say?</vt:lpstr>
      <vt:lpstr>Exposure Keratopathy</vt:lpstr>
      <vt:lpstr>PowerPoint Presentation</vt:lpstr>
      <vt:lpstr>Meningioma</vt:lpstr>
      <vt:lpstr>Meningioma</vt:lpstr>
      <vt:lpstr>Meningioma</vt:lpstr>
      <vt:lpstr>PowerPoint Presentation</vt:lpstr>
      <vt:lpstr>PowerPoint Presentation</vt:lpstr>
      <vt:lpstr>Glioblastoma Mutliforme</vt:lpstr>
      <vt:lpstr>PowerPoint Presentation</vt:lpstr>
      <vt:lpstr>Surgery: General Outcomes  in Malignant Glioma</vt:lpstr>
      <vt:lpstr>Limitations of Surgery</vt:lpstr>
      <vt:lpstr>Standard Craniotomy</vt:lpstr>
      <vt:lpstr>New Surgical Options</vt:lpstr>
      <vt:lpstr>Surgery Through the Eyebrow</vt:lpstr>
      <vt:lpstr>Endonasal Approach</vt:lpstr>
      <vt:lpstr>Brain Port</vt:lpstr>
      <vt:lpstr>Chemotherapy </vt:lpstr>
      <vt:lpstr> GBM: Current Standard</vt:lpstr>
      <vt:lpstr>Overall Survival</vt:lpstr>
      <vt:lpstr>Starve the Tumor- Avastin</vt:lpstr>
      <vt:lpstr>Limitation of Chemo</vt:lpstr>
      <vt:lpstr>Complications to be aware of</vt:lpstr>
      <vt:lpstr>Depression</vt:lpstr>
      <vt:lpstr>Radiation Therapy</vt:lpstr>
      <vt:lpstr>Case study</vt:lpstr>
      <vt:lpstr>Operative Care</vt:lpstr>
      <vt:lpstr>Operative Care</vt:lpstr>
      <vt:lpstr>Operative Care</vt:lpstr>
      <vt:lpstr>Post Op Course</vt:lpstr>
      <vt:lpstr>Meningioma</vt:lpstr>
      <vt:lpstr>Case 2</vt:lpstr>
      <vt:lpstr>Imaging Follow Up</vt:lpstr>
      <vt:lpstr>Summary</vt:lpstr>
      <vt:lpstr>Summary</vt:lpstr>
      <vt:lpstr>Future of Neuro-Oncology</vt:lpstr>
    </vt:vector>
  </TitlesOfParts>
  <Company>Kaiser Permanente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Tumor detection</dc:title>
  <dc:creator>KP_User</dc:creator>
  <cp:lastModifiedBy>Christi DeLemos</cp:lastModifiedBy>
  <cp:revision>56</cp:revision>
  <dcterms:created xsi:type="dcterms:W3CDTF">2008-04-14T19:03:04Z</dcterms:created>
  <dcterms:modified xsi:type="dcterms:W3CDTF">2015-02-27T15:54:08Z</dcterms:modified>
</cp:coreProperties>
</file>