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9"/>
  </p:handoutMasterIdLst>
  <p:sldIdLst>
    <p:sldId id="256" r:id="rId2"/>
    <p:sldId id="273" r:id="rId3"/>
    <p:sldId id="257" r:id="rId4"/>
    <p:sldId id="258" r:id="rId5"/>
    <p:sldId id="271" r:id="rId6"/>
    <p:sldId id="259" r:id="rId7"/>
    <p:sldId id="267" r:id="rId8"/>
    <p:sldId id="272" r:id="rId9"/>
    <p:sldId id="260" r:id="rId10"/>
    <p:sldId id="268" r:id="rId11"/>
    <p:sldId id="265" r:id="rId12"/>
    <p:sldId id="266" r:id="rId13"/>
    <p:sldId id="270" r:id="rId14"/>
    <p:sldId id="261" r:id="rId15"/>
    <p:sldId id="264" r:id="rId16"/>
    <p:sldId id="262" r:id="rId17"/>
    <p:sldId id="26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2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919E169C-9D5B-EF41-B537-318B1E7F12B8}" type="datetimeFigureOut">
              <a:rPr lang="en-US"/>
              <a:pPr>
                <a:defRPr/>
              </a:pPr>
              <a:t>2/27/15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818E942-4572-7746-A823-72358BEC5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59436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775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3F6EC-F196-DE4E-9F5E-F96A0788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5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504E0-BFFB-7D4C-B282-B35ECB743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238" y="152400"/>
            <a:ext cx="216376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152400"/>
            <a:ext cx="6342063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AA27-9E73-E642-A3E2-9F37A018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2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7E7CE-4BC1-3A4D-A7AC-567BBA102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190B-7E4A-AB44-819F-54EFFFFC6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8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F09A-1840-9E4A-9591-DAF870526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8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735E-4021-DF4E-BAA9-332F60062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5969-AB86-2443-A532-3A9CE1C1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636D-9052-DB43-899E-C7833E4F3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291A-D25E-2446-98F2-A0E9EFB2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304F-BD0B-8743-9936-DCA8320C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9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ro-nurse.jpg"/>
          <p:cNvPicPr>
            <a:picLocks noChangeAspect="1"/>
          </p:cNvPicPr>
          <p:nvPr/>
        </p:nvPicPr>
        <p:blipFill rotWithShape="1"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" t="5655" r="15162" b="52318"/>
          <a:stretch/>
        </p:blipFill>
        <p:spPr>
          <a:xfrm>
            <a:off x="1295400" y="-5843"/>
            <a:ext cx="5254217" cy="1284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1524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38313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3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BAD977-0B6C-8E46-A527-8B24ADDDC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>World federation of neuroscience nurses</a:t>
            </a:r>
            <a:endParaRPr lang="en-US" dirty="0">
              <a:latin typeface="Arial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906713"/>
            <a:ext cx="7732713" cy="15001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latin typeface="Arial" charset="0"/>
              </a:rPr>
              <a:t>Managing </a:t>
            </a:r>
            <a:r>
              <a:rPr lang="en-US" sz="2800" dirty="0" smtClean="0">
                <a:latin typeface="Arial" charset="0"/>
              </a:rPr>
              <a:t>External Drainage </a:t>
            </a:r>
            <a:r>
              <a:rPr lang="en-US" sz="2800" dirty="0">
                <a:latin typeface="Arial" charset="0"/>
              </a:rPr>
              <a:t>of </a:t>
            </a:r>
            <a:r>
              <a:rPr lang="en-US" sz="2800" dirty="0" smtClean="0">
                <a:latin typeface="Arial" charset="0"/>
              </a:rPr>
              <a:t>CSF: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Arial" charset="0"/>
              </a:rPr>
              <a:t>Practical </a:t>
            </a:r>
            <a:r>
              <a:rPr lang="en-US" sz="2800" dirty="0">
                <a:latin typeface="Arial" charset="0"/>
              </a:rPr>
              <a:t>tips for nursing care</a:t>
            </a:r>
          </a:p>
        </p:txBody>
      </p:sp>
      <p:pic>
        <p:nvPicPr>
          <p:cNvPr id="2051" name="Picture 1" descr="wfnn no 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9600"/>
            <a:ext cx="21336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Lumbar drains nursing care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3352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>
                <a:latin typeface="Arial" charset="0"/>
              </a:rPr>
              <a:t>Consider restraints/family sitter if unable to follow instructions</a:t>
            </a:r>
          </a:p>
          <a:p>
            <a:pPr>
              <a:spcAft>
                <a:spcPts val="600"/>
              </a:spcAft>
              <a:defRPr/>
            </a:pPr>
            <a:r>
              <a:rPr lang="en-US">
                <a:latin typeface="Arial" charset="0"/>
              </a:rPr>
              <a:t>Transparent dressings should be in place and observed every shift</a:t>
            </a:r>
          </a:p>
          <a:p>
            <a:pPr>
              <a:spcAft>
                <a:spcPts val="600"/>
              </a:spcAft>
              <a:defRPr/>
            </a:pPr>
            <a:r>
              <a:rPr lang="en-US">
                <a:latin typeface="Arial" charset="0"/>
              </a:rPr>
              <a:t>Avoid contamination during peri-area care</a:t>
            </a:r>
          </a:p>
          <a:p>
            <a:pPr>
              <a:spcAft>
                <a:spcPts val="600"/>
              </a:spcAft>
              <a:defRPr/>
            </a:pPr>
            <a:r>
              <a:rPr lang="en-US">
                <a:latin typeface="Arial" charset="0"/>
              </a:rPr>
              <a:t>If required, dressing changes should be sterile</a:t>
            </a:r>
          </a:p>
          <a:p>
            <a:pPr>
              <a:spcAft>
                <a:spcPts val="600"/>
              </a:spcAft>
              <a:defRPr/>
            </a:pPr>
            <a:r>
              <a:rPr lang="en-US">
                <a:latin typeface="Arial" charset="0"/>
              </a:rPr>
              <a:t>Observe insertion site for signs infection, leakage of CSF</a:t>
            </a:r>
          </a:p>
          <a:p>
            <a:pPr>
              <a:buFontTx/>
              <a:buNone/>
              <a:defRPr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ial" charset="0"/>
              </a:rPr>
              <a:t>Sampling CSF for culture (example)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7924800" cy="4495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ALWAYS follow your hospital procedures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Don clean gloves, mask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Prep side port below the </a:t>
            </a:r>
            <a:r>
              <a:rPr lang="en-US" sz="2400" dirty="0" err="1">
                <a:latin typeface="Arial" charset="0"/>
              </a:rPr>
              <a:t>buretrol</a:t>
            </a:r>
            <a:r>
              <a:rPr lang="en-US" sz="2400" dirty="0">
                <a:latin typeface="Arial" charset="0"/>
              </a:rPr>
              <a:t> with two </a:t>
            </a:r>
            <a:r>
              <a:rPr lang="en-US" sz="2400" dirty="0" err="1">
                <a:latin typeface="Arial" charset="0"/>
              </a:rPr>
              <a:t>betadine</a:t>
            </a:r>
            <a:r>
              <a:rPr lang="en-US" sz="2400" dirty="0">
                <a:latin typeface="Arial" charset="0"/>
              </a:rPr>
              <a:t> prep pads and allow to dry 3 minutes (ensure sampling port remains sterile)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Insert needle into side port below the </a:t>
            </a:r>
            <a:r>
              <a:rPr lang="en-US" sz="2400" dirty="0" err="1">
                <a:latin typeface="Arial" charset="0"/>
              </a:rPr>
              <a:t>buretrol</a:t>
            </a:r>
            <a:r>
              <a:rPr lang="en-US" sz="2400" dirty="0">
                <a:latin typeface="Arial" charset="0"/>
              </a:rPr>
              <a:t> port and withdraw sample at least of  1 ml of CSF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Replace needle with sterile blue cap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Label specimen with date/time collection and nurses signature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Send to lab for analysis with lab requisition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ial" charset="0"/>
              </a:rPr>
              <a:t>Nursing care of the all CSF drains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4114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Assess insertion site every four hours for signs/symptoms of infection or signs of CSF leakage around insertion site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Assess patient every four hours for signs/symptoms of meningeal irritation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Check integrity of dressing every shift and reinforce if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needed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Observe the drainage system, color and clarity of CSF drainage hourly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3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Nursing care of the drain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2400" dirty="0"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dirty="0">
                <a:latin typeface="Arial" charset="0"/>
              </a:rPr>
              <a:t>Maintain the integrity and sterility of the closed system by keeping all connections tight </a:t>
            </a:r>
          </a:p>
          <a:p>
            <a:pPr>
              <a:lnSpc>
                <a:spcPct val="110000"/>
              </a:lnSpc>
              <a:defRPr/>
            </a:pPr>
            <a:r>
              <a:rPr lang="en-US" dirty="0">
                <a:latin typeface="Arial" charset="0"/>
              </a:rPr>
              <a:t>If system becomes disconnected at catheter site, clamp catheter with a sterile clamp and notify physician or nurse practitioner </a:t>
            </a:r>
          </a:p>
          <a:p>
            <a:pPr>
              <a:lnSpc>
                <a:spcPct val="110000"/>
              </a:lnSpc>
              <a:defRPr/>
            </a:pPr>
            <a:r>
              <a:rPr lang="en-US" dirty="0">
                <a:latin typeface="Arial" charset="0"/>
              </a:rPr>
              <a:t>Assure tubing is not kinked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latin typeface="Arial" charset="0"/>
              </a:rPr>
              <a:t>NEVER INJECT ANYTHING INTO THE SYSTEM</a:t>
            </a:r>
            <a:r>
              <a:rPr lang="en-US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10425" cy="1116013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Troubleshooting the EVD or 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lumbar </a:t>
            </a:r>
            <a:r>
              <a:rPr lang="en-US" sz="2800" dirty="0">
                <a:latin typeface="Arial" charset="0"/>
              </a:rPr>
              <a:t>drain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578725" cy="4572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No CSF drainage ( &lt; 5ml/</a:t>
            </a:r>
            <a:r>
              <a:rPr lang="en-US" dirty="0" err="1">
                <a:latin typeface="Arial" charset="0"/>
              </a:rPr>
              <a:t>hr</a:t>
            </a:r>
            <a:r>
              <a:rPr lang="en-US" dirty="0">
                <a:latin typeface="Arial" charset="0"/>
              </a:rPr>
              <a:t>) when drain open at prescribed level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cs typeface="Arial" charset="0"/>
              </a:rPr>
              <a:t>Check system integrity for loose connections (never reconnect a broken drain- turn the stop cock proximal to the break to off, cover site with sterile 4x4 and call neurosurgery)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cs typeface="Arial" charset="0"/>
              </a:rPr>
              <a:t>Confirm all stopcocks open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cs typeface="Arial" charset="0"/>
              </a:rPr>
              <a:t>Check drain patency by briefly lowering the drain, observe for dripping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cs typeface="Arial" charset="0"/>
              </a:rPr>
              <a:t>Document troubleshooting measures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cs typeface="Arial" charset="0"/>
              </a:rPr>
              <a:t>Call neurosurgery if still no drainage</a:t>
            </a:r>
          </a:p>
          <a:p>
            <a:pPr lvl="1">
              <a:buFontTx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58025" cy="1116013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Serious complications from 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over</a:t>
            </a:r>
            <a:r>
              <a:rPr lang="en-US" sz="2800" dirty="0">
                <a:latin typeface="Arial" charset="0"/>
              </a:rPr>
              <a:t>-drainage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6387" name="Picture 2" descr="http://rds.yahoo.com/_ylt=A0PDoS4iU09NOyQAdBmjzbkF/SIG=1242t71k2/EXP=1297073058/**http%3a/www.uiowa.edu/~c064s01/nr042%2520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5147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http://rds.yahoo.com/_ylt=A0PDoX1oVE9NJQIAl42jzbkF/SIG=14ckq82jh/EXP=1297073384/**http%3a/upload.wikimedia.org/wikipedia/commons/thumb/c/cb/Brain_herniation_types.svg/240px-Brain_herniation_type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81175"/>
            <a:ext cx="3886200" cy="42910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What NOT to </a:t>
            </a:r>
            <a:r>
              <a:rPr lang="en-US" sz="2800" dirty="0" smtClean="0">
                <a:latin typeface="Arial" charset="0"/>
              </a:rPr>
              <a:t>do…..</a:t>
            </a:r>
            <a:endParaRPr lang="en-US" sz="2800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8006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Never treat a lumbar drain or EVD like a foley catheter </a:t>
            </a:r>
          </a:p>
          <a:p>
            <a:pPr lvl="1">
              <a:defRPr/>
            </a:pPr>
            <a:r>
              <a:rPr lang="en-US">
                <a:latin typeface="Arial" charset="0"/>
                <a:cs typeface="Arial" charset="0"/>
              </a:rPr>
              <a:t>Too much drainage can cause intracerebral hemorrhage or herniation</a:t>
            </a:r>
          </a:p>
          <a:p>
            <a:pPr>
              <a:defRPr/>
            </a:pPr>
            <a:r>
              <a:rPr lang="en-US">
                <a:latin typeface="Arial" charset="0"/>
              </a:rPr>
              <a:t>Never disconnect/open the system</a:t>
            </a:r>
          </a:p>
          <a:p>
            <a:pPr lvl="1">
              <a:defRPr/>
            </a:pPr>
            <a:r>
              <a:rPr lang="en-US">
                <a:latin typeface="Arial" charset="0"/>
                <a:cs typeface="Arial" charset="0"/>
              </a:rPr>
              <a:t>This can cause meningitis, pneumocephalus</a:t>
            </a:r>
          </a:p>
          <a:p>
            <a:pPr>
              <a:defRPr/>
            </a:pPr>
            <a:r>
              <a:rPr lang="en-US">
                <a:latin typeface="Arial" charset="0"/>
              </a:rPr>
              <a:t>Never let patients get out of bed without clamping the system</a:t>
            </a:r>
          </a:p>
          <a:p>
            <a:pPr lvl="1">
              <a:defRPr/>
            </a:pPr>
            <a:r>
              <a:rPr lang="en-US">
                <a:latin typeface="Arial" charset="0"/>
                <a:cs typeface="Arial" charset="0"/>
              </a:rPr>
              <a:t>Educate patients/families about the dangers of over-drainage</a:t>
            </a:r>
          </a:p>
          <a:p>
            <a:pPr lvl="1">
              <a:defRPr/>
            </a:pPr>
            <a:r>
              <a:rPr lang="en-US">
                <a:latin typeface="Arial" charset="0"/>
                <a:cs typeface="Arial" charset="0"/>
              </a:rPr>
              <a:t>re-level after all bed adjustments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ial" charset="0"/>
              </a:rPr>
              <a:t>Summary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924800" cy="3810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CSF drains are an important treatment strategy for high pressure states and diverting CSF during shunt infection or after </a:t>
            </a:r>
            <a:r>
              <a:rPr lang="en-US" dirty="0" err="1">
                <a:latin typeface="Arial" charset="0"/>
              </a:rPr>
              <a:t>durotomy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External sites and drainage must be observed hourly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Care should be taken to maintain the drain at the prescribed level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Patients should be assessed routinely for any change in neurological assessment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alibri" charset="0"/>
              </a:rPr>
              <a:t>Objectives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charset="0"/>
              </a:rPr>
              <a:t>To provide an overview of basic principles of CSF diversion including the following:</a:t>
            </a:r>
          </a:p>
          <a:p>
            <a:pPr lvl="1">
              <a:defRPr/>
            </a:pPr>
            <a:r>
              <a:rPr lang="en-US" dirty="0">
                <a:latin typeface="Calibri" charset="0"/>
              </a:rPr>
              <a:t>Indications for CSF drainage</a:t>
            </a:r>
          </a:p>
          <a:p>
            <a:pPr lvl="1">
              <a:defRPr/>
            </a:pPr>
            <a:r>
              <a:rPr lang="en-US" dirty="0">
                <a:latin typeface="Calibri" charset="0"/>
              </a:rPr>
              <a:t>Types of CSF diversion systems</a:t>
            </a:r>
          </a:p>
          <a:p>
            <a:pPr lvl="1">
              <a:defRPr/>
            </a:pPr>
            <a:r>
              <a:rPr lang="en-US" dirty="0">
                <a:latin typeface="Calibri" charset="0"/>
              </a:rPr>
              <a:t>Nursing care and management of EVD’s and lumbar drains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Why do we drain CSF?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10051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To treat high pressure states in selected patient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Control elevated intracranial pressure by draining CSF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Normal Pressure Hydrocephalus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Obstructive hydrocephalus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Communicating hydrocephalus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To treat or prevent leaking of CSF when the </a:t>
            </a:r>
            <a:r>
              <a:rPr lang="en-US" dirty="0" err="1">
                <a:latin typeface="Arial" charset="0"/>
              </a:rPr>
              <a:t>dura</a:t>
            </a:r>
            <a:r>
              <a:rPr lang="en-US" dirty="0">
                <a:latin typeface="Arial" charset="0"/>
              </a:rPr>
              <a:t> has been surgically opened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Shunt infections (externalize drainage while treating infection)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Options for CSF diversion</a:t>
            </a:r>
          </a:p>
        </p:txBody>
      </p:sp>
      <p:pic>
        <p:nvPicPr>
          <p:cNvPr id="4098" name="Content Placeholder 3" descr="ei_043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362200"/>
            <a:ext cx="2667000" cy="3371850"/>
          </a:xfrm>
        </p:spPr>
      </p:pic>
      <p:pic>
        <p:nvPicPr>
          <p:cNvPr id="5123" name="Picture 2" descr="http://rds.yahoo.com/_ylt=A2KJke2ZRk9NMyEAHwajzbkF/SIG=134fsot08/EXP=1297069849/**http%3a/sehati.org/index/patientresources/diagnosticprocedures/images/lpld/l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" r="28596"/>
          <a:stretch>
            <a:fillRect/>
          </a:stretch>
        </p:blipFill>
        <p:spPr bwMode="auto">
          <a:xfrm>
            <a:off x="3200400" y="2362200"/>
            <a:ext cx="28463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rds.yahoo.com/_ylt=A2KJkIeHR09NXQ8AMx.jzbkF/SIG=12kj1920v/EXP=1297070087/**http%3a/encephalos.files.wordpress.com/2009/05/evd-schematic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2362200"/>
            <a:ext cx="2890838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86625" cy="1116013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What is an external ventricular drain 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>
                <a:latin typeface="Arial" charset="0"/>
              </a:rPr>
              <a:t>EVD)?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98475" y="2286000"/>
            <a:ext cx="7502525" cy="38401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A drain that is placed surgically into the ventricles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Generally tunneled and sutured to the scalp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Always document the opening pressure if performed at bedside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Allows CSF to drain into a sterile bag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Can be helpful in treating: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Elevated intracranial pressure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Diverting CSF to treat an infection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Clearing blood products from the ventricles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ial" charset="0"/>
              </a:rPr>
              <a:t>External ventricular drain nursing care</a:t>
            </a:r>
          </a:p>
        </p:txBody>
      </p:sp>
      <p:pic>
        <p:nvPicPr>
          <p:cNvPr id="6146" name="Picture 2" descr="http://rds.yahoo.com/_ylt=A2KJkK3zQk9NQ1oAteSjzbkF/SIG=122nfff1h/EXP=1297068915/**http%3a/www.lhsc.on.ca/_images/CCTC/cl015_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>
            <a:fillRect/>
          </a:stretch>
        </p:blipFill>
        <p:spPr>
          <a:xfrm>
            <a:off x="304800" y="1676400"/>
            <a:ext cx="4640263" cy="3886200"/>
          </a:xfrm>
        </p:spPr>
      </p:pic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5257800" y="1828800"/>
            <a:ext cx="36576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Level the drain to ordered level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Observe drainage hourly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Call a supervising provider for drainage less than or more than expected values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If transduced, treat elevated ICP by opening the drain when the pressure exceeds the prescribed level</a:t>
            </a:r>
          </a:p>
          <a:p>
            <a:pPr eaLnBrk="1" hangingPunct="1">
              <a:spcAft>
                <a:spcPts val="600"/>
              </a:spcAft>
            </a:pPr>
            <a:endParaRPr 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ial" charset="0"/>
              </a:rPr>
              <a:t>External ventricular drain nursing care</a:t>
            </a:r>
          </a:p>
        </p:txBody>
      </p:sp>
      <p:pic>
        <p:nvPicPr>
          <p:cNvPr id="7170" name="Picture 2" descr="http://rds.yahoo.com/_ylt=A2KJkK3zQk9NQ1oAteSjzbkF/SIG=122nfff1h/EXP=1297068915/**http%3a/www.lhsc.on.ca/_images/CCTC/cl015_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>
            <a:fillRect/>
          </a:stretch>
        </p:blipFill>
        <p:spPr>
          <a:xfrm>
            <a:off x="304800" y="1676400"/>
            <a:ext cx="4640263" cy="3886200"/>
          </a:xfrm>
        </p:spPr>
      </p:pic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5257800" y="1676400"/>
            <a:ext cx="36576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-"/>
            </a:pPr>
            <a:endParaRPr lang="en-US" sz="2000"/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Clamp if out of bed/ re-level with bed adjustment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CSF sampling is no longer considered standard of care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Dressings have not been found to reduce the risk of infection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sz="2000"/>
              <a:t>Observe insertion site for signs infection or CSF leakage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What is a lumbar drain?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98475" y="1905000"/>
            <a:ext cx="7556500" cy="42211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A closed sterile drain system that is placed in the subarachnoid space to drain CSF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Generally placed at L3-4 (spinal cord ends at T12-L1)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Common indications include: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Diagnostic evaluation of idiopathic intracranial HTN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Diversion of CSF after </a:t>
            </a:r>
            <a:r>
              <a:rPr lang="en-US" dirty="0" err="1">
                <a:latin typeface="Arial" charset="0"/>
                <a:cs typeface="Arial" charset="0"/>
              </a:rPr>
              <a:t>dural</a:t>
            </a:r>
            <a:r>
              <a:rPr lang="en-US" dirty="0">
                <a:latin typeface="Arial" charset="0"/>
                <a:cs typeface="Arial" charset="0"/>
              </a:rPr>
              <a:t> tear or CSF leak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Diversion during treatment of a shunt infection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Arial" charset="0"/>
              </a:rPr>
              <a:t>Thoracolumbar aortic aneurysm to improve spinal cord perfusion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Lumbar drains nursing care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5181600" y="2438400"/>
            <a:ext cx="3733800" cy="29718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2000" dirty="0">
                <a:latin typeface="Arial" charset="0"/>
              </a:rPr>
              <a:t>Level the drain to ordered level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2000" dirty="0">
                <a:latin typeface="Arial" charset="0"/>
              </a:rPr>
              <a:t>Observe drainage hourly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2000" dirty="0">
                <a:latin typeface="Arial" charset="0"/>
              </a:rPr>
              <a:t>Call if drainage exceeds or is less than expected values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2000" dirty="0">
                <a:latin typeface="Arial" charset="0"/>
              </a:rPr>
              <a:t>Educate the patient to call for help before getting out of bed (clamp drain)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2000" dirty="0">
                <a:latin typeface="Arial" charset="0"/>
              </a:rPr>
              <a:t>Re-level with any bed adjustment</a:t>
            </a:r>
          </a:p>
        </p:txBody>
      </p:sp>
      <p:pic>
        <p:nvPicPr>
          <p:cNvPr id="10243" name="Picture 2" descr="http://rds.yahoo.com/_ylt=A2KJkK1.S09NllQAk0ijzbkF/SIG=1341b73n7/EXP=1297071102/**http%3a/sehati.org/index/patientresources/diagnosticprocedures/images/lpld/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4524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rld Federation of Neuroscience Nurses template">
  <a:themeElements>
    <a:clrScheme name="World in hand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orld in hand design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rld in han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Federation of Neuroscience Nurses template.thmx</Template>
  <TotalTime>496</TotalTime>
  <Words>814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Calibri</vt:lpstr>
      <vt:lpstr>Wingdings</vt:lpstr>
      <vt:lpstr>World Federation of Neuroscience Nurses template</vt:lpstr>
      <vt:lpstr>World federation of neuroscience nurses</vt:lpstr>
      <vt:lpstr>Objectives</vt:lpstr>
      <vt:lpstr>Why do we drain CSF?</vt:lpstr>
      <vt:lpstr>Options for CSF diversion</vt:lpstr>
      <vt:lpstr>What is an external ventricular drain  (EVD)?</vt:lpstr>
      <vt:lpstr>External ventricular drain nursing care</vt:lpstr>
      <vt:lpstr>External ventricular drain nursing care</vt:lpstr>
      <vt:lpstr>What is a lumbar drain?</vt:lpstr>
      <vt:lpstr>Lumbar drains nursing care</vt:lpstr>
      <vt:lpstr>Lumbar drains nursing care</vt:lpstr>
      <vt:lpstr>Sampling CSF for culture (example) </vt:lpstr>
      <vt:lpstr>Nursing care of the all CSF drains</vt:lpstr>
      <vt:lpstr>Nursing care of the drain</vt:lpstr>
      <vt:lpstr>Troubleshooting the EVD or  lumbar drain</vt:lpstr>
      <vt:lpstr>Serious complications from  over-drainage</vt:lpstr>
      <vt:lpstr>What NOT to do…..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External Drainage of CSF</dc:title>
  <dc:creator>Dad</dc:creator>
  <cp:lastModifiedBy>Christi DeLemos</cp:lastModifiedBy>
  <cp:revision>26</cp:revision>
  <dcterms:created xsi:type="dcterms:W3CDTF">2011-02-07T00:41:03Z</dcterms:created>
  <dcterms:modified xsi:type="dcterms:W3CDTF">2015-02-27T15:59:26Z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TC102862131033</vt:lpwstr>
  </property>
</Properties>
</file>